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9" autoAdjust="0"/>
  </p:normalViewPr>
  <p:slideViewPr>
    <p:cSldViewPr snapToGrid="0" snapToObjects="1"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4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8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1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2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7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8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8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2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4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.e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8" y="141870"/>
            <a:ext cx="8715006" cy="592052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18718" y="6029323"/>
            <a:ext cx="8577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/>
                <a:cs typeface="Arial"/>
              </a:rPr>
              <a:t>: </a:t>
            </a:r>
            <a:r>
              <a:rPr lang="en-GB" sz="1200" dirty="0" err="1">
                <a:latin typeface="Arial"/>
                <a:cs typeface="Arial"/>
              </a:rPr>
              <a:t>iPSC</a:t>
            </a:r>
            <a:r>
              <a:rPr lang="en-GB" sz="1200" dirty="0">
                <a:latin typeface="Arial"/>
                <a:cs typeface="Arial"/>
              </a:rPr>
              <a:t>-CM were treated up to 4 weeks with T3 (3nm and 30nm). Gene expression of TH target genes and/or are key markers of cardiac maturation were assessed by </a:t>
            </a:r>
            <a:r>
              <a:rPr lang="en-GB" sz="1200" dirty="0" err="1">
                <a:latin typeface="Arial"/>
                <a:cs typeface="Arial"/>
              </a:rPr>
              <a:t>qPCR</a:t>
            </a:r>
            <a:r>
              <a:rPr lang="en-GB" sz="1200" dirty="0">
                <a:latin typeface="Arial"/>
                <a:cs typeface="Arial"/>
              </a:rPr>
              <a:t>. </a:t>
            </a:r>
            <a:r>
              <a:rPr lang="fr-FR" sz="1200" dirty="0">
                <a:latin typeface="Arial"/>
                <a:cs typeface="Arial"/>
              </a:rPr>
              <a:t>F</a:t>
            </a:r>
            <a:r>
              <a:rPr lang="en-GB" sz="1200" dirty="0">
                <a:latin typeface="Arial"/>
                <a:cs typeface="Arial"/>
              </a:rPr>
              <a:t>or alpha/beta MHC, Beta1 ADR and SERCA, 3 batches of cells are tested. Each batch include triplicates. For NCX, RYR2, Beta2 ADR 1 batch of cells </a:t>
            </a:r>
            <a:r>
              <a:rPr lang="en-GB" sz="1200" dirty="0" smtClean="0">
                <a:latin typeface="Arial"/>
                <a:cs typeface="Arial"/>
              </a:rPr>
              <a:t>was </a:t>
            </a:r>
            <a:r>
              <a:rPr lang="en-GB" sz="1200" dirty="0">
                <a:latin typeface="Arial"/>
                <a:cs typeface="Arial"/>
              </a:rPr>
              <a:t>tested including triplicates, </a:t>
            </a:r>
          </a:p>
          <a:p>
            <a:r>
              <a:rPr lang="en-GB" sz="1200" dirty="0">
                <a:latin typeface="Arial"/>
                <a:cs typeface="Arial"/>
              </a:rPr>
              <a:t> *** : P&lt;0,001</a:t>
            </a:r>
            <a:endParaRPr lang="en-AU" sz="1200" dirty="0">
              <a:latin typeface="Arial"/>
              <a:cs typeface="Arial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42" y="61246"/>
            <a:ext cx="154940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0"/>
          <p:cNvGrpSpPr/>
          <p:nvPr/>
        </p:nvGrpSpPr>
        <p:grpSpPr>
          <a:xfrm>
            <a:off x="219718" y="3804931"/>
            <a:ext cx="4610899" cy="2843820"/>
            <a:chOff x="2216537" y="463583"/>
            <a:chExt cx="4610899" cy="28438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565484" y="463583"/>
              <a:ext cx="3643063" cy="540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42504" tIns="342504" rIns="342504" bIns="342504"/>
            <a:lstStyle/>
            <a:p>
              <a:pPr defTabSz="869950">
                <a:lnSpc>
                  <a:spcPct val="80000"/>
                </a:lnSpc>
                <a:spcBef>
                  <a:spcPct val="40000"/>
                </a:spcBef>
                <a:defRPr/>
              </a:pPr>
              <a:r>
                <a:rPr lang="en-US" sz="1200" dirty="0" smtClean="0">
                  <a:latin typeface="Verdana" charset="0"/>
                </a:rPr>
                <a:t>48h             </a:t>
              </a:r>
              <a:r>
                <a:rPr lang="en-US" sz="1200" dirty="0">
                  <a:latin typeface="Verdana" charset="0"/>
                </a:rPr>
                <a:t>1week               2weeks </a:t>
              </a:r>
            </a:p>
            <a:p>
              <a:pPr defTabSz="869950">
                <a:lnSpc>
                  <a:spcPct val="80000"/>
                </a:lnSpc>
                <a:spcBef>
                  <a:spcPct val="40000"/>
                </a:spcBef>
                <a:defRPr/>
              </a:pPr>
              <a:endParaRPr lang="en-GB" sz="3000" b="1" dirty="0">
                <a:latin typeface="Verdana" charset="0"/>
              </a:endParaRPr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2216537" y="846542"/>
              <a:ext cx="4610899" cy="2460861"/>
              <a:chOff x="357188" y="355095"/>
              <a:chExt cx="8688387" cy="5653181"/>
            </a:xfrm>
          </p:grpSpPr>
          <p:pic>
            <p:nvPicPr>
              <p:cNvPr id="5" name="Image 16" descr="1W metabolism graph 1-1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8" y="370971"/>
                <a:ext cx="3594100" cy="562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Image 18" descr="48H Metabolism graph 1-1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32"/>
              <a:stretch>
                <a:fillRect/>
              </a:stretch>
            </p:blipFill>
            <p:spPr bwMode="auto">
              <a:xfrm>
                <a:off x="3600450" y="382084"/>
                <a:ext cx="2863850" cy="562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Image 19" descr="2W metabolism graph 1-1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60"/>
              <a:stretch>
                <a:fillRect/>
              </a:stretch>
            </p:blipFill>
            <p:spPr bwMode="auto">
              <a:xfrm>
                <a:off x="6189663" y="355095"/>
                <a:ext cx="2855912" cy="562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722612" y="3900836"/>
            <a:ext cx="4317270" cy="293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252" tIns="171252" rIns="171252" bIns="171252">
            <a:spAutoFit/>
          </a:bodyPr>
          <a:lstStyle>
            <a:defPPr>
              <a:defRPr lang="fr-FR"/>
            </a:defPPr>
            <a:lvl1pPr defTabSz="869950">
              <a:defRPr sz="1200" i="1"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869950">
              <a:defRPr sz="2400">
                <a:latin typeface="Times New Roman" charset="0"/>
                <a:ea typeface="ＭＳ Ｐゴシック" charset="0"/>
              </a:defRPr>
            </a:lvl2pPr>
            <a:lvl3pPr marL="1143000" indent="-228600" defTabSz="869950">
              <a:defRPr sz="2400">
                <a:latin typeface="Times New Roman" charset="0"/>
                <a:ea typeface="ＭＳ Ｐゴシック" charset="0"/>
              </a:defRPr>
            </a:lvl3pPr>
            <a:lvl4pPr marL="1600200" indent="-228600" defTabSz="869950">
              <a:defRPr sz="2400">
                <a:latin typeface="Times New Roman" charset="0"/>
                <a:ea typeface="ＭＳ Ｐゴシック" charset="0"/>
              </a:defRPr>
            </a:lvl4pPr>
            <a:lvl5pPr marL="2057400" indent="-228600" defTabSz="869950">
              <a:defRPr sz="2400">
                <a:latin typeface="Times New Roman" charset="0"/>
                <a:ea typeface="ＭＳ Ｐゴシック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en-GB" i="0" u="sng" dirty="0">
                <a:latin typeface="Arial"/>
                <a:cs typeface="Arial"/>
              </a:rPr>
              <a:t>Figure 2</a:t>
            </a:r>
            <a:r>
              <a:rPr lang="en-GB" i="0" dirty="0">
                <a:latin typeface="Arial"/>
                <a:cs typeface="Arial"/>
              </a:rPr>
              <a:t>: Energy metabolism and mitochondrial remodelling analysis. </a:t>
            </a:r>
            <a:r>
              <a:rPr lang="en-GB" i="0" dirty="0" err="1">
                <a:latin typeface="Arial"/>
                <a:cs typeface="Arial"/>
              </a:rPr>
              <a:t>iPSC</a:t>
            </a:r>
            <a:r>
              <a:rPr lang="en-GB" i="0" dirty="0">
                <a:latin typeface="Arial"/>
                <a:cs typeface="Arial"/>
              </a:rPr>
              <a:t>-CM were treated up to 2 weeks with T3 (3nm and 30nm).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i="0" dirty="0">
                <a:latin typeface="Arial"/>
                <a:cs typeface="Arial"/>
              </a:rPr>
              <a:t>3 batches of cells are tested. Each batch included triplicates. * = p&lt;0.05.  </a:t>
            </a:r>
            <a:endParaRPr lang="en-AU" i="0" dirty="0">
              <a:latin typeface="Arial"/>
              <a:cs typeface="Arial"/>
            </a:endParaRPr>
          </a:p>
          <a:p>
            <a:pPr algn="just"/>
            <a:r>
              <a:rPr lang="en-GB" dirty="0">
                <a:latin typeface="Arial"/>
                <a:cs typeface="Arial"/>
              </a:rPr>
              <a:t>.</a:t>
            </a:r>
            <a:r>
              <a:rPr lang="en-GB" i="0" dirty="0">
                <a:latin typeface="Arial"/>
                <a:cs typeface="Arial"/>
              </a:rPr>
              <a:t> A) </a:t>
            </a:r>
            <a:r>
              <a:rPr lang="en-US" i="0" dirty="0">
                <a:latin typeface="Arial"/>
                <a:cs typeface="Arial"/>
              </a:rPr>
              <a:t>Representative images of IPSC-CM stained with TMRM (red) and Hoechst (blue) mitochondrial membrane potential and nucleus respectively</a:t>
            </a:r>
            <a:r>
              <a:rPr lang="en-AU" i="0" dirty="0">
                <a:latin typeface="Arial"/>
                <a:cs typeface="Arial"/>
              </a:rPr>
              <a:t>. B) </a:t>
            </a:r>
            <a:r>
              <a:rPr lang="en-GB" i="0" dirty="0">
                <a:latin typeface="Arial"/>
                <a:cs typeface="Arial"/>
              </a:rPr>
              <a:t>Plates were scanned on </a:t>
            </a:r>
            <a:r>
              <a:rPr lang="en-GB" i="0" dirty="0" err="1">
                <a:latin typeface="Arial"/>
                <a:cs typeface="Arial"/>
              </a:rPr>
              <a:t>ArrayScan</a:t>
            </a:r>
            <a:r>
              <a:rPr lang="en-GB" i="0" dirty="0">
                <a:latin typeface="Arial"/>
                <a:cs typeface="Arial"/>
              </a:rPr>
              <a:t>™ VTI automated microscopy and image analysis system (</a:t>
            </a:r>
            <a:r>
              <a:rPr lang="en-GB" i="0" dirty="0" err="1">
                <a:latin typeface="Arial"/>
                <a:cs typeface="Arial"/>
              </a:rPr>
              <a:t>Cellomics</a:t>
            </a:r>
            <a:r>
              <a:rPr lang="en-GB" i="0" dirty="0">
                <a:latin typeface="Arial"/>
                <a:cs typeface="Arial"/>
              </a:rPr>
              <a:t>). </a:t>
            </a:r>
            <a:r>
              <a:rPr lang="en-US" i="0" dirty="0">
                <a:latin typeface="Arial"/>
                <a:cs typeface="Arial"/>
              </a:rPr>
              <a:t>Bioassay quantified TMRM intensities and area in the cytoplasm and in the selected </a:t>
            </a:r>
            <a:r>
              <a:rPr lang="en-US" i="0" dirty="0" err="1">
                <a:latin typeface="Arial"/>
                <a:cs typeface="Arial"/>
              </a:rPr>
              <a:t>perinuclear</a:t>
            </a:r>
            <a:r>
              <a:rPr lang="en-US" i="0" dirty="0">
                <a:latin typeface="Arial"/>
                <a:cs typeface="Arial"/>
              </a:rPr>
              <a:t> region C) </a:t>
            </a:r>
            <a:r>
              <a:rPr lang="en-GB" i="0" dirty="0">
                <a:latin typeface="Arial"/>
                <a:cs typeface="Arial"/>
              </a:rPr>
              <a:t>Gene expression of oxidative metabolism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GB" i="0" dirty="0">
                <a:latin typeface="Arial"/>
                <a:cs typeface="Arial"/>
              </a:rPr>
              <a:t> were assessed by </a:t>
            </a:r>
            <a:r>
              <a:rPr lang="en-GB" i="0" dirty="0" err="1">
                <a:latin typeface="Arial"/>
                <a:cs typeface="Arial"/>
              </a:rPr>
              <a:t>qPCR</a:t>
            </a:r>
            <a:r>
              <a:rPr lang="en-GB" i="0" dirty="0">
                <a:latin typeface="Arial"/>
                <a:cs typeface="Arial"/>
              </a:rPr>
              <a:t>.</a:t>
            </a:r>
          </a:p>
          <a:p>
            <a:pPr algn="just"/>
            <a:endParaRPr lang="en-AU" i="0" dirty="0">
              <a:latin typeface="Arial"/>
              <a:cs typeface="Arial"/>
            </a:endParaRPr>
          </a:p>
          <a:p>
            <a:pPr algn="just"/>
            <a:endParaRPr lang="en-AU" i="0" dirty="0">
              <a:latin typeface="Arial"/>
              <a:cs typeface="Arial"/>
            </a:endParaRPr>
          </a:p>
        </p:txBody>
      </p:sp>
      <p:pic>
        <p:nvPicPr>
          <p:cNvPr id="12" name="Picture 3" descr="H:\Proj 1\Cellomics\flou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4" y="1097360"/>
            <a:ext cx="2055811" cy="20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:\Proj 1\Cellomics\alg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68" y="1097360"/>
            <a:ext cx="2084411" cy="208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r 19"/>
          <p:cNvGrpSpPr/>
          <p:nvPr/>
        </p:nvGrpSpPr>
        <p:grpSpPr>
          <a:xfrm>
            <a:off x="5069462" y="794644"/>
            <a:ext cx="3329734" cy="2533805"/>
            <a:chOff x="1146030" y="5756909"/>
            <a:chExt cx="8496300" cy="5707157"/>
          </a:xfrm>
        </p:grpSpPr>
        <p:pic>
          <p:nvPicPr>
            <p:cNvPr id="15" name="Image 27" descr="CytAvInt graph 48h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730" y="5756909"/>
              <a:ext cx="4432300" cy="29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28" descr="PeriAvInt graph 48h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030" y="8543018"/>
              <a:ext cx="4457699" cy="29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30" descr="PeriAvInt graph 1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030" y="8543017"/>
              <a:ext cx="4432300" cy="29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31" descr="CytAvInt graph 1.tif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030" y="5756909"/>
              <a:ext cx="4432300" cy="29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8462" y="108016"/>
            <a:ext cx="1549400" cy="9087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01848" y="3198869"/>
            <a:ext cx="2552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48h                              2 weeks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505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89545"/>
            <a:ext cx="8813800" cy="1308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887022"/>
            <a:ext cx="8839200" cy="129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485" y="1500571"/>
            <a:ext cx="7849445" cy="3065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5485" y="3029140"/>
            <a:ext cx="7849445" cy="3065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101253" y="131385"/>
            <a:ext cx="94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Batch 1 </a:t>
            </a:r>
            <a:endParaRPr lang="en-GB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01253" y="1653246"/>
            <a:ext cx="94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Batch 2 </a:t>
            </a:r>
            <a:endParaRPr lang="en-GB" sz="1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6" y="3174915"/>
            <a:ext cx="3216934" cy="195901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12257" y="4824462"/>
            <a:ext cx="2420763" cy="2802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54681" y="5250276"/>
            <a:ext cx="8527625" cy="145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252" tIns="171252" rIns="171252" bIns="171252">
            <a:spAutoFit/>
          </a:bodyPr>
          <a:lstStyle>
            <a:defPPr>
              <a:defRPr lang="fr-FR"/>
            </a:defPPr>
            <a:lvl1pPr defTabSz="869950">
              <a:defRPr sz="1200" i="1"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869950">
              <a:defRPr sz="2400">
                <a:latin typeface="Times New Roman" charset="0"/>
                <a:ea typeface="ＭＳ Ｐゴシック" charset="0"/>
              </a:defRPr>
            </a:lvl2pPr>
            <a:lvl3pPr marL="1143000" indent="-228600" defTabSz="869950">
              <a:defRPr sz="2400">
                <a:latin typeface="Times New Roman" charset="0"/>
                <a:ea typeface="ＭＳ Ｐゴシック" charset="0"/>
              </a:defRPr>
            </a:lvl3pPr>
            <a:lvl4pPr marL="1600200" indent="-228600" defTabSz="869950">
              <a:defRPr sz="2400">
                <a:latin typeface="Times New Roman" charset="0"/>
                <a:ea typeface="ＭＳ Ｐゴシック" charset="0"/>
              </a:defRPr>
            </a:lvl4pPr>
            <a:lvl5pPr marL="2057400" indent="-228600" defTabSz="869950">
              <a:defRPr sz="2400">
                <a:latin typeface="Times New Roman" charset="0"/>
                <a:ea typeface="ＭＳ Ｐゴシック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en-GB" i="0" u="sng" dirty="0" smtClean="0">
                <a:latin typeface="Arial"/>
                <a:cs typeface="Arial"/>
              </a:rPr>
              <a:t>Figure </a:t>
            </a:r>
            <a:r>
              <a:rPr lang="en-GB" i="0" u="sng" dirty="0">
                <a:latin typeface="Arial"/>
                <a:cs typeface="Arial"/>
              </a:rPr>
              <a:t>3</a:t>
            </a:r>
            <a:r>
              <a:rPr lang="en-GB" i="0" dirty="0" smtClean="0">
                <a:latin typeface="Arial"/>
                <a:cs typeface="Arial"/>
              </a:rPr>
              <a:t>: </a:t>
            </a:r>
            <a:r>
              <a:rPr lang="en-GB" i="0" dirty="0">
                <a:latin typeface="Arial"/>
                <a:cs typeface="Arial"/>
              </a:rPr>
              <a:t>Functional analysis.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GB" i="0" dirty="0" err="1" smtClean="0">
                <a:latin typeface="Arial"/>
                <a:cs typeface="Arial"/>
              </a:rPr>
              <a:t>iPSC</a:t>
            </a:r>
            <a:r>
              <a:rPr lang="en-GB" i="0" dirty="0">
                <a:latin typeface="Arial"/>
                <a:cs typeface="Arial"/>
              </a:rPr>
              <a:t>-CM were treated </a:t>
            </a:r>
            <a:r>
              <a:rPr lang="en-GB" i="0" dirty="0" smtClean="0">
                <a:latin typeface="Arial"/>
                <a:cs typeface="Arial"/>
              </a:rPr>
              <a:t>2 </a:t>
            </a:r>
            <a:r>
              <a:rPr lang="en-GB" i="0" dirty="0">
                <a:latin typeface="Arial"/>
                <a:cs typeface="Arial"/>
              </a:rPr>
              <a:t>weeks with T3 (3nm and 30nm). A) Direct visualization of intracellular Ca2</a:t>
            </a:r>
            <a:r>
              <a:rPr lang="en-GB" i="0" dirty="0" smtClean="0">
                <a:latin typeface="Arial"/>
                <a:cs typeface="Arial"/>
              </a:rPr>
              <a:t>+ in </a:t>
            </a:r>
            <a:r>
              <a:rPr lang="en-GB" i="0" dirty="0" err="1">
                <a:latin typeface="Arial"/>
                <a:cs typeface="Arial"/>
              </a:rPr>
              <a:t>cardiomyocytes</a:t>
            </a:r>
            <a:r>
              <a:rPr lang="en-GB" i="0" dirty="0">
                <a:latin typeface="Arial"/>
                <a:cs typeface="Arial"/>
              </a:rPr>
              <a:t> using Fluo-4 AM was used to study Ca2+ dynamics. Ca2+ transient data was acquired </a:t>
            </a:r>
            <a:r>
              <a:rPr lang="en-GB" i="0" dirty="0" smtClean="0">
                <a:latin typeface="Arial"/>
                <a:cs typeface="Arial"/>
              </a:rPr>
              <a:t>using </a:t>
            </a:r>
            <a:r>
              <a:rPr lang="en-GB" i="0" dirty="0">
                <a:latin typeface="Arial"/>
                <a:cs typeface="Arial"/>
              </a:rPr>
              <a:t>live cell imaging with IPSC-CM spontaneously beating or under field </a:t>
            </a:r>
            <a:r>
              <a:rPr lang="en-GB" i="0" dirty="0" smtClean="0">
                <a:latin typeface="Arial"/>
                <a:cs typeface="Arial"/>
              </a:rPr>
              <a:t>stimulation. 2 batches of cells are tested. Each batch include triplicates. </a:t>
            </a:r>
            <a:r>
              <a:rPr lang="en-AU" i="0" dirty="0" smtClean="0">
                <a:latin typeface="Arial"/>
                <a:cs typeface="Arial"/>
              </a:rPr>
              <a:t>B) Beating rate calculation, n= 3 batches of cells. </a:t>
            </a:r>
            <a:r>
              <a:rPr lang="en-GB" i="0" dirty="0" smtClean="0">
                <a:latin typeface="Arial"/>
                <a:cs typeface="Arial"/>
              </a:rPr>
              <a:t>C) </a:t>
            </a:r>
            <a:r>
              <a:rPr lang="en-GB" i="0" dirty="0">
                <a:latin typeface="Arial"/>
                <a:cs typeface="Arial"/>
              </a:rPr>
              <a:t>Beating rate was assed in response to CGP (an inverse agonist of the beta1 ADR </a:t>
            </a:r>
            <a:r>
              <a:rPr lang="en-GB" i="0" dirty="0" smtClean="0">
                <a:latin typeface="Arial"/>
                <a:cs typeface="Arial"/>
              </a:rPr>
              <a:t>- 10</a:t>
            </a:r>
            <a:r>
              <a:rPr lang="en-GB" i="0" dirty="0">
                <a:latin typeface="Arial"/>
                <a:cs typeface="Arial"/>
                <a:sym typeface="Symbol"/>
              </a:rPr>
              <a:t></a:t>
            </a:r>
            <a:r>
              <a:rPr lang="en-GB" i="0" dirty="0">
                <a:latin typeface="Arial"/>
                <a:cs typeface="Arial"/>
              </a:rPr>
              <a:t>M</a:t>
            </a:r>
            <a:r>
              <a:rPr lang="en-GB" i="0" dirty="0" smtClean="0">
                <a:latin typeface="Arial"/>
                <a:cs typeface="Arial"/>
              </a:rPr>
              <a:t>) </a:t>
            </a:r>
            <a:r>
              <a:rPr lang="en-GB" i="0" dirty="0">
                <a:latin typeface="Arial"/>
                <a:cs typeface="Arial"/>
              </a:rPr>
              <a:t>2 batches of cells are tested. Each batch include triplicates. . * = p&lt;0.05; *** : P&lt;0,001</a:t>
            </a:r>
            <a:endParaRPr lang="en-AU" i="0" dirty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436" y="3165609"/>
            <a:ext cx="5358444" cy="1939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8720330" y="4735414"/>
            <a:ext cx="3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4319788" y="3292234"/>
            <a:ext cx="94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Batch 1 </a:t>
            </a:r>
            <a:endParaRPr lang="en-GB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110941" y="3262716"/>
            <a:ext cx="94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Batch 2 </a:t>
            </a:r>
            <a:endParaRPr lang="en-GB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165100" y="118154"/>
            <a:ext cx="8871396" cy="295080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8648650" y="2659808"/>
            <a:ext cx="3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3069400" y="4735413"/>
            <a:ext cx="33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21563" y="2274987"/>
            <a:ext cx="23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1368245" y="2274987"/>
            <a:ext cx="23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939827" y="677069"/>
            <a:ext cx="23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1355523" y="891429"/>
            <a:ext cx="23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5870059" y="2090321"/>
            <a:ext cx="23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5444485" y="2129901"/>
            <a:ext cx="23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1092227" y="829469"/>
            <a:ext cx="23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7548434" y="2274987"/>
            <a:ext cx="61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***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7918913" y="2398906"/>
            <a:ext cx="61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***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0" y="281356"/>
            <a:ext cx="3759133" cy="21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50" y="215729"/>
            <a:ext cx="3960484" cy="2555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79554" y="9975354"/>
            <a:ext cx="8083815" cy="6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252" tIns="171252" rIns="171252" bIns="171252">
            <a:spAutoFit/>
          </a:bodyPr>
          <a:lstStyle>
            <a:lvl1pPr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i="1" dirty="0" smtClean="0">
                <a:latin typeface="Verdana" charset="0"/>
              </a:rPr>
              <a:t>.</a:t>
            </a:r>
            <a:endParaRPr lang="en-AU" sz="2000" i="1" dirty="0">
              <a:latin typeface="Verdana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54692" y="5180538"/>
            <a:ext cx="8083815" cy="16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252" tIns="171252" rIns="171252" bIns="171252">
            <a:spAutoFit/>
          </a:bodyPr>
          <a:lstStyle>
            <a:lvl1pPr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99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 u="sng" dirty="0" smtClean="0">
                <a:latin typeface="Arial"/>
                <a:cs typeface="Arial"/>
              </a:rPr>
              <a:t>Figure 4 </a:t>
            </a:r>
            <a:r>
              <a:rPr lang="en-GB" sz="1200" dirty="0" smtClean="0">
                <a:latin typeface="Arial"/>
                <a:cs typeface="Arial"/>
              </a:rPr>
              <a:t>: A) D3 expression  </a:t>
            </a:r>
            <a:r>
              <a:rPr lang="en-GB" sz="1200" dirty="0">
                <a:latin typeface="Arial"/>
                <a:cs typeface="Arial"/>
              </a:rPr>
              <a:t>in </a:t>
            </a:r>
            <a:r>
              <a:rPr lang="en-GB" sz="1200" dirty="0" err="1" smtClean="0">
                <a:latin typeface="Arial"/>
                <a:cs typeface="Arial"/>
              </a:rPr>
              <a:t>hSC</a:t>
            </a:r>
            <a:r>
              <a:rPr lang="en-GB" sz="1200" dirty="0" smtClean="0">
                <a:latin typeface="Arial"/>
                <a:cs typeface="Arial"/>
              </a:rPr>
              <a:t>-CM. Comparison </a:t>
            </a:r>
            <a:r>
              <a:rPr lang="en-GB" sz="1200" dirty="0">
                <a:latin typeface="Arial"/>
                <a:cs typeface="Arial"/>
              </a:rPr>
              <a:t>of expression level of D3 in undifferentiated </a:t>
            </a:r>
            <a:r>
              <a:rPr lang="en-GB" sz="1200" dirty="0" err="1">
                <a:latin typeface="Arial"/>
                <a:cs typeface="Arial"/>
              </a:rPr>
              <a:t>hESC</a:t>
            </a:r>
            <a:r>
              <a:rPr lang="en-GB" sz="1200" dirty="0">
                <a:latin typeface="Arial"/>
                <a:cs typeface="Arial"/>
              </a:rPr>
              <a:t> versus </a:t>
            </a:r>
            <a:r>
              <a:rPr lang="en-GB" sz="1200" dirty="0" err="1">
                <a:latin typeface="Arial"/>
                <a:cs typeface="Arial"/>
              </a:rPr>
              <a:t>iPSC</a:t>
            </a:r>
            <a:r>
              <a:rPr lang="en-GB" sz="1200" dirty="0">
                <a:latin typeface="Arial"/>
                <a:cs typeface="Arial"/>
              </a:rPr>
              <a:t>-CM and </a:t>
            </a:r>
            <a:r>
              <a:rPr lang="en-GB" sz="1200" dirty="0" err="1">
                <a:latin typeface="Arial"/>
                <a:cs typeface="Arial"/>
              </a:rPr>
              <a:t>hES</a:t>
            </a:r>
            <a:r>
              <a:rPr lang="en-GB" sz="1200" dirty="0">
                <a:latin typeface="Arial"/>
                <a:cs typeface="Arial"/>
              </a:rPr>
              <a:t>-CM produced through EB or </a:t>
            </a:r>
            <a:r>
              <a:rPr lang="en-GB" sz="1200" dirty="0" err="1">
                <a:latin typeface="Arial"/>
                <a:cs typeface="Arial"/>
              </a:rPr>
              <a:t>Activin</a:t>
            </a:r>
            <a:r>
              <a:rPr lang="en-GB" sz="1200" dirty="0">
                <a:latin typeface="Arial"/>
                <a:cs typeface="Arial"/>
              </a:rPr>
              <a:t>/BMP4 techniques at one month of differentiation. HUVEC was used as negative </a:t>
            </a:r>
            <a:r>
              <a:rPr lang="en-GB" sz="1200" dirty="0" smtClean="0">
                <a:latin typeface="Arial"/>
                <a:cs typeface="Arial"/>
              </a:rPr>
              <a:t>control. B)</a:t>
            </a:r>
            <a:r>
              <a:rPr lang="en-US" sz="1200" dirty="0" smtClean="0">
                <a:latin typeface="Arial"/>
                <a:cs typeface="Arial"/>
              </a:rPr>
              <a:t>Time </a:t>
            </a:r>
            <a:r>
              <a:rPr lang="en-US" sz="1200" dirty="0">
                <a:latin typeface="Arial"/>
                <a:cs typeface="Arial"/>
              </a:rPr>
              <a:t>course study of D3 expression level in </a:t>
            </a:r>
            <a:r>
              <a:rPr lang="en-US" sz="1200" dirty="0" err="1">
                <a:latin typeface="Arial"/>
                <a:cs typeface="Arial"/>
              </a:rPr>
              <a:t>hESC</a:t>
            </a:r>
            <a:r>
              <a:rPr lang="en-US" sz="1200" dirty="0">
                <a:latin typeface="Arial"/>
                <a:cs typeface="Arial"/>
              </a:rPr>
              <a:t>-CM produced through </a:t>
            </a:r>
            <a:r>
              <a:rPr lang="en-US" sz="1200" dirty="0" err="1">
                <a:latin typeface="Arial"/>
                <a:cs typeface="Arial"/>
              </a:rPr>
              <a:t>Activin</a:t>
            </a:r>
            <a:r>
              <a:rPr lang="en-US" sz="1200" dirty="0">
                <a:latin typeface="Arial"/>
                <a:cs typeface="Arial"/>
              </a:rPr>
              <a:t>/BMP4 techniques. Because cell populations obtained are not pure </a:t>
            </a:r>
            <a:r>
              <a:rPr lang="en-US" sz="1200" dirty="0" err="1">
                <a:latin typeface="Arial"/>
                <a:cs typeface="Arial"/>
              </a:rPr>
              <a:t>cardiomyocytes</a:t>
            </a:r>
            <a:r>
              <a:rPr lang="en-US" sz="1200" dirty="0">
                <a:latin typeface="Arial"/>
                <a:cs typeface="Arial"/>
              </a:rPr>
              <a:t>, the heterogeneous populations and the selected beating areas are </a:t>
            </a:r>
            <a:r>
              <a:rPr lang="en-US" sz="1200" dirty="0" smtClean="0">
                <a:latin typeface="Arial"/>
                <a:cs typeface="Arial"/>
              </a:rPr>
              <a:t>compared</a:t>
            </a:r>
            <a:r>
              <a:rPr lang="en-GB" sz="1200" dirty="0" smtClean="0">
                <a:latin typeface="Arial"/>
                <a:cs typeface="Arial"/>
              </a:rPr>
              <a:t>; </a:t>
            </a:r>
            <a:r>
              <a:rPr lang="en-GB" sz="1200" dirty="0">
                <a:latin typeface="Arial"/>
                <a:cs typeface="Arial"/>
              </a:rPr>
              <a:t>*** : P&lt;</a:t>
            </a:r>
            <a:r>
              <a:rPr lang="en-GB" sz="1200" dirty="0" smtClean="0">
                <a:latin typeface="Arial"/>
                <a:cs typeface="Arial"/>
              </a:rPr>
              <a:t>0,001</a:t>
            </a:r>
            <a:r>
              <a:rPr lang="en-US" sz="1200" dirty="0" smtClean="0">
                <a:latin typeface="Arial"/>
                <a:cs typeface="Arial"/>
              </a:rPr>
              <a:t> C) </a:t>
            </a:r>
            <a:r>
              <a:rPr lang="en-US" sz="1200" dirty="0" err="1">
                <a:latin typeface="Arial"/>
                <a:cs typeface="Arial"/>
              </a:rPr>
              <a:t>hESC</a:t>
            </a:r>
            <a:r>
              <a:rPr lang="en-US" sz="1200" dirty="0">
                <a:latin typeface="Arial"/>
                <a:cs typeface="Arial"/>
              </a:rPr>
              <a:t>-CM-enriched culture stained with Troponin T (green), D3 (red) and Hoechst </a:t>
            </a:r>
            <a:r>
              <a:rPr lang="fr-FR" sz="1200" dirty="0">
                <a:latin typeface="Arial"/>
                <a:cs typeface="Arial"/>
              </a:rPr>
              <a:t>(</a:t>
            </a:r>
            <a:r>
              <a:rPr lang="fr-FR" sz="1200" dirty="0" err="1">
                <a:latin typeface="Arial"/>
                <a:cs typeface="Arial"/>
              </a:rPr>
              <a:t>blue</a:t>
            </a:r>
            <a:r>
              <a:rPr lang="fr-FR" sz="1200" dirty="0">
                <a:latin typeface="Arial"/>
                <a:cs typeface="Arial"/>
              </a:rPr>
              <a:t>)</a:t>
            </a:r>
            <a:r>
              <a:rPr lang="en-US" sz="1200" dirty="0">
                <a:latin typeface="Arial"/>
                <a:cs typeface="Arial"/>
              </a:rPr>
              <a:t>. Arrow point out representative </a:t>
            </a:r>
            <a:r>
              <a:rPr lang="en-US" sz="1200" dirty="0" err="1">
                <a:latin typeface="Arial"/>
                <a:cs typeface="Arial"/>
              </a:rPr>
              <a:t>hES</a:t>
            </a:r>
            <a:r>
              <a:rPr lang="en-US" sz="1200" dirty="0">
                <a:latin typeface="Arial"/>
                <a:cs typeface="Arial"/>
              </a:rPr>
              <a:t>-CM positive for D3; stars point out representative </a:t>
            </a:r>
            <a:r>
              <a:rPr lang="en-US" sz="1200" dirty="0" err="1">
                <a:latin typeface="Arial"/>
                <a:cs typeface="Arial"/>
              </a:rPr>
              <a:t>hES</a:t>
            </a:r>
            <a:r>
              <a:rPr lang="en-US" sz="1200" dirty="0">
                <a:latin typeface="Arial"/>
                <a:cs typeface="Arial"/>
              </a:rPr>
              <a:t>-C</a:t>
            </a:r>
            <a:r>
              <a:rPr lang="fr-FR" sz="1200" dirty="0">
                <a:latin typeface="Arial"/>
                <a:cs typeface="Arial"/>
              </a:rPr>
              <a:t>M </a:t>
            </a:r>
            <a:r>
              <a:rPr lang="en-US" sz="1200" dirty="0">
                <a:latin typeface="Arial"/>
                <a:cs typeface="Arial"/>
              </a:rPr>
              <a:t>negative for D3</a:t>
            </a:r>
          </a:p>
        </p:txBody>
      </p:sp>
      <p:grpSp>
        <p:nvGrpSpPr>
          <p:cNvPr id="62" name="Grouper 4"/>
          <p:cNvGrpSpPr>
            <a:grpSpLocks/>
          </p:cNvGrpSpPr>
          <p:nvPr/>
        </p:nvGrpSpPr>
        <p:grpSpPr bwMode="auto">
          <a:xfrm>
            <a:off x="516670" y="3028724"/>
            <a:ext cx="8229964" cy="2090167"/>
            <a:chOff x="27416430" y="23955470"/>
            <a:chExt cx="8229964" cy="2090133"/>
          </a:xfrm>
        </p:grpSpPr>
        <p:grpSp>
          <p:nvGrpSpPr>
            <p:cNvPr id="63" name="Grouper 2"/>
            <p:cNvGrpSpPr>
              <a:grpSpLocks/>
            </p:cNvGrpSpPr>
            <p:nvPr/>
          </p:nvGrpSpPr>
          <p:grpSpPr bwMode="auto">
            <a:xfrm>
              <a:off x="27457879" y="23955470"/>
              <a:ext cx="8188515" cy="2065466"/>
              <a:chOff x="27457879" y="23955470"/>
              <a:chExt cx="8188515" cy="2065466"/>
            </a:xfrm>
          </p:grpSpPr>
          <p:grpSp>
            <p:nvGrpSpPr>
              <p:cNvPr id="67" name="Grouper 101"/>
              <p:cNvGrpSpPr>
                <a:grpSpLocks/>
              </p:cNvGrpSpPr>
              <p:nvPr/>
            </p:nvGrpSpPr>
            <p:grpSpPr bwMode="auto">
              <a:xfrm>
                <a:off x="32979205" y="23968941"/>
                <a:ext cx="2667189" cy="2038211"/>
                <a:chOff x="6615212" y="916012"/>
                <a:chExt cx="2888789" cy="2160001"/>
              </a:xfrm>
            </p:grpSpPr>
            <p:pic>
              <p:nvPicPr>
                <p:cNvPr id="8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4001" y="916012"/>
                  <a:ext cx="2880000" cy="2160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9" name="Grouper 103"/>
                <p:cNvGrpSpPr>
                  <a:grpSpLocks/>
                </p:cNvGrpSpPr>
                <p:nvPr/>
              </p:nvGrpSpPr>
              <p:grpSpPr bwMode="auto">
                <a:xfrm rot="-5400000">
                  <a:off x="6975991" y="556099"/>
                  <a:ext cx="2158429" cy="2879987"/>
                  <a:chOff x="6976065" y="555863"/>
                  <a:chExt cx="2158429" cy="2879987"/>
                </a:xfrm>
              </p:grpSpPr>
              <p:sp>
                <p:nvSpPr>
                  <p:cNvPr id="90" name="Rectangle 89"/>
                  <p:cNvSpPr/>
                  <p:nvPr/>
                </p:nvSpPr>
                <p:spPr>
                  <a:xfrm>
                    <a:off x="6976065" y="555863"/>
                    <a:ext cx="2158429" cy="28799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grpSp>
                <p:nvGrpSpPr>
                  <p:cNvPr id="91" name="Grouper 105"/>
                  <p:cNvGrpSpPr>
                    <a:grpSpLocks/>
                  </p:cNvGrpSpPr>
                  <p:nvPr/>
                </p:nvGrpSpPr>
                <p:grpSpPr bwMode="auto">
                  <a:xfrm>
                    <a:off x="7125792" y="777600"/>
                    <a:ext cx="1692424" cy="1731497"/>
                    <a:chOff x="7125792" y="777600"/>
                    <a:chExt cx="1692424" cy="1731497"/>
                  </a:xfrm>
                </p:grpSpPr>
                <p:cxnSp>
                  <p:nvCxnSpPr>
                    <p:cNvPr id="92" name="Connecteur droit avec flèche 91"/>
                    <p:cNvCxnSpPr/>
                    <p:nvPr/>
                  </p:nvCxnSpPr>
                  <p:spPr>
                    <a:xfrm rot="16200000">
                      <a:off x="8303790" y="1950853"/>
                      <a:ext cx="122077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Connecteur droit avec flèche 92"/>
                    <p:cNvCxnSpPr/>
                    <p:nvPr/>
                  </p:nvCxnSpPr>
                  <p:spPr>
                    <a:xfrm rot="16200000">
                      <a:off x="8654574" y="2345455"/>
                      <a:ext cx="12035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Connecteur droit avec flèche 93"/>
                    <p:cNvCxnSpPr/>
                    <p:nvPr/>
                  </p:nvCxnSpPr>
                  <p:spPr>
                    <a:xfrm rot="16200000">
                      <a:off x="7168217" y="1890674"/>
                      <a:ext cx="122078" cy="206927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5" name="ZoneTexte 1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8716" y="777600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  <p:sp>
                  <p:nvSpPr>
                    <p:cNvPr id="96" name="ZoneTexte 1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5608" y="1368452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</p:grpSp>
            </p:grpSp>
          </p:grpSp>
          <p:grpSp>
            <p:nvGrpSpPr>
              <p:cNvPr id="68" name="Grouper 111"/>
              <p:cNvGrpSpPr>
                <a:grpSpLocks/>
              </p:cNvGrpSpPr>
              <p:nvPr/>
            </p:nvGrpSpPr>
            <p:grpSpPr bwMode="auto">
              <a:xfrm>
                <a:off x="27457879" y="23955470"/>
                <a:ext cx="2666329" cy="2065466"/>
                <a:chOff x="2096595" y="887128"/>
                <a:chExt cx="2887858" cy="2188884"/>
              </a:xfrm>
            </p:grpSpPr>
            <p:pic>
              <p:nvPicPr>
                <p:cNvPr id="79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4453" y="916011"/>
                  <a:ext cx="2880000" cy="2160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0" name="Grouper 113"/>
                <p:cNvGrpSpPr>
                  <a:grpSpLocks/>
                </p:cNvGrpSpPr>
                <p:nvPr/>
              </p:nvGrpSpPr>
              <p:grpSpPr bwMode="auto">
                <a:xfrm rot="-5400000">
                  <a:off x="2456533" y="527190"/>
                  <a:ext cx="2160112" cy="2879987"/>
                  <a:chOff x="6974918" y="556794"/>
                  <a:chExt cx="2160112" cy="2879987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6974918" y="556794"/>
                    <a:ext cx="2160112" cy="28799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grpSp>
                <p:nvGrpSpPr>
                  <p:cNvPr id="82" name="Grouper 115"/>
                  <p:cNvGrpSpPr>
                    <a:grpSpLocks/>
                  </p:cNvGrpSpPr>
                  <p:nvPr/>
                </p:nvGrpSpPr>
                <p:grpSpPr bwMode="auto">
                  <a:xfrm>
                    <a:off x="7126328" y="777600"/>
                    <a:ext cx="1694105" cy="1732427"/>
                    <a:chOff x="7126328" y="777600"/>
                    <a:chExt cx="1694105" cy="1732427"/>
                  </a:xfrm>
                </p:grpSpPr>
                <p:cxnSp>
                  <p:nvCxnSpPr>
                    <p:cNvPr id="83" name="Connecteur droit avec flèche 82"/>
                    <p:cNvCxnSpPr/>
                    <p:nvPr/>
                  </p:nvCxnSpPr>
                  <p:spPr>
                    <a:xfrm rot="16200000">
                      <a:off x="8304325" y="1951783"/>
                      <a:ext cx="122077" cy="206927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Connecteur droit avec flèche 83"/>
                    <p:cNvCxnSpPr/>
                    <p:nvPr/>
                  </p:nvCxnSpPr>
                  <p:spPr>
                    <a:xfrm rot="16200000">
                      <a:off x="8656791" y="2346385"/>
                      <a:ext cx="12035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5" name="ZoneTexte 1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8716" y="777600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  <p:sp>
                  <p:nvSpPr>
                    <p:cNvPr id="86" name="ZoneTexte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5608" y="1368452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  <p:cxnSp>
                  <p:nvCxnSpPr>
                    <p:cNvPr id="87" name="Connecteur droit avec flèche 86"/>
                    <p:cNvCxnSpPr/>
                    <p:nvPr/>
                  </p:nvCxnSpPr>
                  <p:spPr>
                    <a:xfrm rot="16200000">
                      <a:off x="7168752" y="1891605"/>
                      <a:ext cx="12207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9" name="Grouper 121"/>
              <p:cNvGrpSpPr>
                <a:grpSpLocks/>
              </p:cNvGrpSpPr>
              <p:nvPr/>
            </p:nvGrpSpPr>
            <p:grpSpPr bwMode="auto">
              <a:xfrm>
                <a:off x="30222236" y="23968941"/>
                <a:ext cx="2659076" cy="2038211"/>
                <a:chOff x="4364224" y="916011"/>
                <a:chExt cx="2880002" cy="2160001"/>
              </a:xfrm>
            </p:grpSpPr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4226" y="916012"/>
                  <a:ext cx="2880000" cy="216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71" name="Grouper 123"/>
                <p:cNvGrpSpPr>
                  <a:grpSpLocks/>
                </p:cNvGrpSpPr>
                <p:nvPr/>
              </p:nvGrpSpPr>
              <p:grpSpPr bwMode="auto">
                <a:xfrm rot="-5400000">
                  <a:off x="4724225" y="556010"/>
                  <a:ext cx="2160000" cy="2880001"/>
                  <a:chOff x="6975360" y="556011"/>
                  <a:chExt cx="2160000" cy="2880001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6976066" y="557168"/>
                    <a:ext cx="2158429" cy="28782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grpSp>
                <p:nvGrpSpPr>
                  <p:cNvPr id="73" name="Grouper 125"/>
                  <p:cNvGrpSpPr>
                    <a:grpSpLocks/>
                  </p:cNvGrpSpPr>
                  <p:nvPr/>
                </p:nvGrpSpPr>
                <p:grpSpPr bwMode="auto">
                  <a:xfrm>
                    <a:off x="7124609" y="777600"/>
                    <a:ext cx="1693400" cy="1733516"/>
                    <a:chOff x="7124609" y="777600"/>
                    <a:chExt cx="1693400" cy="1733516"/>
                  </a:xfrm>
                </p:grpSpPr>
                <p:cxnSp>
                  <p:nvCxnSpPr>
                    <p:cNvPr id="74" name="Connecteur droit avec flèche 73"/>
                    <p:cNvCxnSpPr/>
                    <p:nvPr/>
                  </p:nvCxnSpPr>
                  <p:spPr>
                    <a:xfrm rot="16200000">
                      <a:off x="8304650" y="1951298"/>
                      <a:ext cx="12035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Connecteur droit avec flèche 74"/>
                    <p:cNvCxnSpPr/>
                    <p:nvPr/>
                  </p:nvCxnSpPr>
                  <p:spPr>
                    <a:xfrm rot="16200000">
                      <a:off x="8654574" y="2345039"/>
                      <a:ext cx="12035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Connecteur droit avec flèche 75"/>
                    <p:cNvCxnSpPr/>
                    <p:nvPr/>
                  </p:nvCxnSpPr>
                  <p:spPr>
                    <a:xfrm rot="16200000">
                      <a:off x="7169077" y="1891118"/>
                      <a:ext cx="120358" cy="206927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ZoneTexte 1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8716" y="777600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  <p:sp>
                  <p:nvSpPr>
                    <p:cNvPr id="78" name="ZoneTexte 1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5608" y="1368452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</p:grpSp>
            </p:grpSp>
          </p:grpSp>
        </p:grpSp>
        <p:sp>
          <p:nvSpPr>
            <p:cNvPr id="64" name="ZoneTexte 131"/>
            <p:cNvSpPr txBox="1">
              <a:spLocks noChangeArrowheads="1"/>
            </p:cNvSpPr>
            <p:nvPr/>
          </p:nvSpPr>
          <p:spPr bwMode="auto">
            <a:xfrm>
              <a:off x="27416430" y="25645500"/>
              <a:ext cx="1423373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GB" sz="2000" b="1" dirty="0">
                  <a:solidFill>
                    <a:srgbClr val="008000"/>
                  </a:solidFill>
                </a:rPr>
                <a:t>Troponin T</a:t>
              </a:r>
            </a:p>
          </p:txBody>
        </p:sp>
        <p:sp>
          <p:nvSpPr>
            <p:cNvPr id="65" name="ZoneTexte 132"/>
            <p:cNvSpPr txBox="1">
              <a:spLocks noChangeArrowheads="1"/>
            </p:cNvSpPr>
            <p:nvPr/>
          </p:nvSpPr>
          <p:spPr bwMode="auto">
            <a:xfrm>
              <a:off x="32995659" y="25616469"/>
              <a:ext cx="1214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GB" sz="2000" b="1">
                  <a:solidFill>
                    <a:schemeClr val="bg1"/>
                  </a:solidFill>
                </a:rPr>
                <a:t>Merge</a:t>
              </a:r>
            </a:p>
          </p:txBody>
        </p:sp>
        <p:sp>
          <p:nvSpPr>
            <p:cNvPr id="66" name="ZoneTexte 133"/>
            <p:cNvSpPr txBox="1">
              <a:spLocks noChangeArrowheads="1"/>
            </p:cNvSpPr>
            <p:nvPr/>
          </p:nvSpPr>
          <p:spPr bwMode="auto">
            <a:xfrm>
              <a:off x="30229837" y="25596309"/>
              <a:ext cx="6901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GB" sz="2000" b="1">
                  <a:solidFill>
                    <a:srgbClr val="FF0000"/>
                  </a:solidFill>
                </a:rPr>
                <a:t>D3</a:t>
              </a:r>
            </a:p>
          </p:txBody>
        </p:sp>
      </p:grpSp>
      <p:sp>
        <p:nvSpPr>
          <p:cNvPr id="97" name="ZoneTexte 96"/>
          <p:cNvSpPr txBox="1"/>
          <p:nvPr/>
        </p:nvSpPr>
        <p:spPr>
          <a:xfrm>
            <a:off x="516333" y="2371159"/>
            <a:ext cx="39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8" name="ZoneTexte 97"/>
          <p:cNvSpPr txBox="1"/>
          <p:nvPr/>
        </p:nvSpPr>
        <p:spPr>
          <a:xfrm>
            <a:off x="8326798" y="2223233"/>
            <a:ext cx="39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8326798" y="4700375"/>
            <a:ext cx="39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16670" y="2924944"/>
            <a:ext cx="8287056" cy="2193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Connecteur droit 2"/>
          <p:cNvCxnSpPr/>
          <p:nvPr/>
        </p:nvCxnSpPr>
        <p:spPr>
          <a:xfrm>
            <a:off x="3868067" y="495666"/>
            <a:ext cx="0" cy="11152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179642" y="1535887"/>
            <a:ext cx="61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***</a:t>
            </a:r>
            <a:endParaRPr lang="en-GB" dirty="0"/>
          </a:p>
        </p:txBody>
      </p:sp>
      <p:sp>
        <p:nvSpPr>
          <p:cNvPr id="13" name="Parenthèse fermante 12"/>
          <p:cNvSpPr/>
          <p:nvPr/>
        </p:nvSpPr>
        <p:spPr>
          <a:xfrm>
            <a:off x="3896559" y="1265748"/>
            <a:ext cx="295759" cy="736079"/>
          </a:xfrm>
          <a:prstGeom prst="righ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8424869" y="2545619"/>
            <a:ext cx="39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grpSp>
        <p:nvGrpSpPr>
          <p:cNvPr id="7" name="Grouper 6"/>
          <p:cNvGrpSpPr/>
          <p:nvPr/>
        </p:nvGrpSpPr>
        <p:grpSpPr>
          <a:xfrm>
            <a:off x="190039" y="3409433"/>
            <a:ext cx="8920008" cy="2170679"/>
            <a:chOff x="128087" y="3254533"/>
            <a:chExt cx="8920008" cy="2170679"/>
          </a:xfrm>
        </p:grpSpPr>
        <p:grpSp>
          <p:nvGrpSpPr>
            <p:cNvPr id="17" name="Grouper 16"/>
            <p:cNvGrpSpPr/>
            <p:nvPr/>
          </p:nvGrpSpPr>
          <p:grpSpPr>
            <a:xfrm>
              <a:off x="167771" y="3345028"/>
              <a:ext cx="1631571" cy="1620000"/>
              <a:chOff x="313281" y="207352"/>
              <a:chExt cx="1631571" cy="1620000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3281" y="207352"/>
                <a:ext cx="1631571" cy="1620000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313281" y="1519575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i="0" dirty="0" smtClean="0">
                    <a:solidFill>
                      <a:srgbClr val="FF0000"/>
                    </a:solidFill>
                    <a:latin typeface="+mn-lt"/>
                  </a:rPr>
                  <a:t>WCS</a:t>
                </a:r>
              </a:p>
            </p:txBody>
          </p:sp>
        </p:grpSp>
        <p:grpSp>
          <p:nvGrpSpPr>
            <p:cNvPr id="16" name="Grouper 15"/>
            <p:cNvGrpSpPr/>
            <p:nvPr/>
          </p:nvGrpSpPr>
          <p:grpSpPr>
            <a:xfrm>
              <a:off x="1857148" y="3332550"/>
              <a:ext cx="1620000" cy="1632854"/>
              <a:chOff x="385289" y="2007552"/>
              <a:chExt cx="1620000" cy="1632854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289" y="2007552"/>
                <a:ext cx="1620000" cy="1620000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385289" y="3117186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 smtClean="0">
                    <a:solidFill>
                      <a:srgbClr val="008000"/>
                    </a:solidFill>
                  </a:rPr>
                  <a:t>Trop T</a:t>
                </a:r>
                <a:endParaRPr lang="en-GB" sz="1400" i="0" dirty="0" smtClean="0">
                  <a:solidFill>
                    <a:srgbClr val="040404"/>
                  </a:solidFill>
                  <a:latin typeface="+mn-lt"/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i="0" dirty="0" smtClean="0">
                    <a:solidFill>
                      <a:srgbClr val="0000FF"/>
                    </a:solidFill>
                    <a:latin typeface="+mn-lt"/>
                  </a:rPr>
                  <a:t>DAPI</a:t>
                </a:r>
              </a:p>
            </p:txBody>
          </p:sp>
        </p:grpSp>
        <p:grpSp>
          <p:nvGrpSpPr>
            <p:cNvPr id="15" name="Grouper 14"/>
            <p:cNvGrpSpPr/>
            <p:nvPr/>
          </p:nvGrpSpPr>
          <p:grpSpPr>
            <a:xfrm>
              <a:off x="3536303" y="3332174"/>
              <a:ext cx="1631355" cy="1620000"/>
              <a:chOff x="385289" y="3735744"/>
              <a:chExt cx="1631355" cy="1620000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289" y="3735744"/>
                <a:ext cx="1631355" cy="1620000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385289" y="4821626"/>
                <a:ext cx="10905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i="0" dirty="0" err="1" smtClean="0">
                    <a:solidFill>
                      <a:schemeClr val="bg1"/>
                    </a:solidFill>
                  </a:rPr>
                  <a:t>Bioanalysed</a:t>
                </a:r>
                <a:endParaRPr lang="en-GB" sz="1400" dirty="0">
                  <a:solidFill>
                    <a:schemeClr val="bg1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i="0" dirty="0" smtClean="0">
                    <a:solidFill>
                      <a:schemeClr val="bg1"/>
                    </a:solidFill>
                    <a:latin typeface="+mn-lt"/>
                  </a:rPr>
                  <a:t>images</a:t>
                </a:r>
              </a:p>
            </p:txBody>
          </p:sp>
        </p:grp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2786" y="3254533"/>
              <a:ext cx="3479356" cy="217067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28087" y="3254533"/>
              <a:ext cx="8920008" cy="2050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68721" y="4920324"/>
              <a:ext cx="393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621547" y="4862267"/>
              <a:ext cx="393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09" y="205781"/>
            <a:ext cx="8813800" cy="2159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266863" y="129362"/>
            <a:ext cx="94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Batch 1 </a:t>
            </a:r>
            <a:endParaRPr lang="en-GB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910916" y="127873"/>
            <a:ext cx="941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Batch 2</a:t>
            </a:r>
            <a:endParaRPr lang="en-GB" sz="1400" b="1" dirty="0"/>
          </a:p>
        </p:txBody>
      </p:sp>
      <p:sp>
        <p:nvSpPr>
          <p:cNvPr id="39" name="Rectangle 38"/>
          <p:cNvSpPr/>
          <p:nvPr/>
        </p:nvSpPr>
        <p:spPr>
          <a:xfrm>
            <a:off x="179512" y="118155"/>
            <a:ext cx="8928992" cy="32388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70" y="2302821"/>
            <a:ext cx="7108803" cy="981276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68721" y="5265766"/>
            <a:ext cx="8846182" cy="182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252" tIns="171252" rIns="171252" bIns="171252">
            <a:spAutoFit/>
          </a:bodyPr>
          <a:lstStyle>
            <a:defPPr>
              <a:defRPr lang="fr-FR"/>
            </a:defPPr>
            <a:lvl1pPr defTabSz="869950">
              <a:defRPr sz="1200" i="1"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869950">
              <a:defRPr sz="2400">
                <a:latin typeface="Times New Roman" charset="0"/>
                <a:ea typeface="ＭＳ Ｐゴシック" charset="0"/>
              </a:defRPr>
            </a:lvl2pPr>
            <a:lvl3pPr marL="1143000" indent="-228600" defTabSz="869950">
              <a:defRPr sz="2400">
                <a:latin typeface="Times New Roman" charset="0"/>
                <a:ea typeface="ＭＳ Ｐゴシック" charset="0"/>
              </a:defRPr>
            </a:lvl3pPr>
            <a:lvl4pPr marL="1600200" indent="-228600" defTabSz="869950">
              <a:defRPr sz="2400">
                <a:latin typeface="Times New Roman" charset="0"/>
                <a:ea typeface="ＭＳ Ｐゴシック" charset="0"/>
              </a:defRPr>
            </a:lvl4pPr>
            <a:lvl5pPr marL="2057400" indent="-228600" defTabSz="869950">
              <a:defRPr sz="2400">
                <a:latin typeface="Times New Roman" charset="0"/>
                <a:ea typeface="ＭＳ Ｐゴシック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en-GB" i="0" u="sng" dirty="0" smtClean="0">
                <a:latin typeface="Arial"/>
                <a:cs typeface="Arial"/>
              </a:rPr>
              <a:t>Figure 5</a:t>
            </a:r>
            <a:r>
              <a:rPr lang="en-GB" i="0" dirty="0" smtClean="0">
                <a:latin typeface="Arial"/>
                <a:cs typeface="Arial"/>
              </a:rPr>
              <a:t>: As an inhibitor of the D3, </a:t>
            </a:r>
            <a:r>
              <a:rPr lang="en-GB" i="0" dirty="0" err="1" smtClean="0">
                <a:latin typeface="Arial"/>
                <a:cs typeface="Arial"/>
              </a:rPr>
              <a:t>iopanoic</a:t>
            </a:r>
            <a:r>
              <a:rPr lang="en-GB" i="0" dirty="0" smtClean="0">
                <a:latin typeface="Arial"/>
                <a:cs typeface="Arial"/>
              </a:rPr>
              <a:t>  acid (IOP) was used to block the enzyme activity and drive the cell maturation. </a:t>
            </a:r>
            <a:r>
              <a:rPr lang="en-GB" i="0" dirty="0" err="1" smtClean="0">
                <a:latin typeface="Arial"/>
                <a:cs typeface="Arial"/>
              </a:rPr>
              <a:t>hES</a:t>
            </a:r>
            <a:r>
              <a:rPr lang="en-GB" i="0" dirty="0" smtClean="0">
                <a:latin typeface="Arial"/>
                <a:cs typeface="Arial"/>
              </a:rPr>
              <a:t>-CM was treated with IOP and/or T3 (30nm).  A) gene profile analysis. 2 </a:t>
            </a:r>
            <a:r>
              <a:rPr lang="en-GB" i="0" dirty="0">
                <a:latin typeface="Arial"/>
                <a:cs typeface="Arial"/>
              </a:rPr>
              <a:t>batches of cells are tested. </a:t>
            </a:r>
            <a:r>
              <a:rPr lang="en-GB" i="0" dirty="0" smtClean="0">
                <a:latin typeface="Arial"/>
                <a:cs typeface="Arial"/>
              </a:rPr>
              <a:t>Each sample included 5 to 10 </a:t>
            </a:r>
            <a:r>
              <a:rPr lang="en-GB" i="0" dirty="0">
                <a:latin typeface="Arial"/>
                <a:cs typeface="Arial"/>
              </a:rPr>
              <a:t>S</a:t>
            </a:r>
            <a:r>
              <a:rPr lang="en-GB" i="0" dirty="0" smtClean="0">
                <a:latin typeface="Arial"/>
                <a:cs typeface="Arial"/>
              </a:rPr>
              <a:t>elected Beating Area (SBA)  B-C) </a:t>
            </a:r>
            <a:r>
              <a:rPr lang="en-GB" i="0" dirty="0">
                <a:latin typeface="Arial"/>
                <a:cs typeface="Arial"/>
              </a:rPr>
              <a:t>Cell morphology and cell size were analysed with high content screening and high throughput screening (HCS/HT respectively) with automated fluorescent microscopy (</a:t>
            </a:r>
            <a:r>
              <a:rPr lang="en-GB" i="0" dirty="0" err="1">
                <a:latin typeface="Arial"/>
                <a:cs typeface="Arial"/>
              </a:rPr>
              <a:t>Cellomics</a:t>
            </a:r>
            <a:r>
              <a:rPr lang="en-GB" i="0" dirty="0">
                <a:latin typeface="Arial"/>
                <a:cs typeface="Arial"/>
              </a:rPr>
              <a:t> </a:t>
            </a:r>
            <a:r>
              <a:rPr lang="en-GB" i="0" dirty="0" err="1">
                <a:latin typeface="Arial"/>
                <a:cs typeface="Arial"/>
              </a:rPr>
              <a:t>Arrayscan</a:t>
            </a:r>
            <a:r>
              <a:rPr lang="en-GB" i="0" dirty="0" smtClean="0">
                <a:latin typeface="Arial"/>
                <a:cs typeface="Arial"/>
              </a:rPr>
              <a:t>).</a:t>
            </a:r>
            <a:r>
              <a:rPr lang="en-US" i="0" dirty="0" smtClean="0">
                <a:latin typeface="Arial"/>
                <a:cs typeface="Arial"/>
              </a:rPr>
              <a:t> </a:t>
            </a:r>
            <a:r>
              <a:rPr lang="en-GB" i="0" dirty="0" smtClean="0">
                <a:latin typeface="Arial"/>
                <a:cs typeface="Arial"/>
              </a:rPr>
              <a:t>B) Cells border was delimited by whole cell staining (red). </a:t>
            </a:r>
            <a:r>
              <a:rPr lang="en-US" i="0" dirty="0" err="1">
                <a:latin typeface="Arial"/>
                <a:cs typeface="Arial"/>
              </a:rPr>
              <a:t>hESC</a:t>
            </a:r>
            <a:r>
              <a:rPr lang="en-US" i="0" dirty="0">
                <a:latin typeface="Arial"/>
                <a:cs typeface="Arial"/>
              </a:rPr>
              <a:t>-CM-enriched culture stained with Troponin T (green)</a:t>
            </a:r>
            <a:r>
              <a:rPr lang="en-GB" i="0" dirty="0" smtClean="0">
                <a:latin typeface="Arial"/>
                <a:cs typeface="Arial"/>
              </a:rPr>
              <a:t>. On </a:t>
            </a:r>
            <a:r>
              <a:rPr lang="en-GB" i="0" dirty="0" err="1" smtClean="0">
                <a:latin typeface="Arial"/>
                <a:cs typeface="Arial"/>
              </a:rPr>
              <a:t>Bioanalysed</a:t>
            </a:r>
            <a:r>
              <a:rPr lang="en-GB" i="0" dirty="0" smtClean="0">
                <a:latin typeface="Arial"/>
                <a:cs typeface="Arial"/>
              </a:rPr>
              <a:t> images showed </a:t>
            </a:r>
            <a:r>
              <a:rPr lang="en-GB" i="0" dirty="0">
                <a:latin typeface="Arial"/>
                <a:cs typeface="Arial"/>
              </a:rPr>
              <a:t>p</a:t>
            </a:r>
            <a:r>
              <a:rPr lang="en-GB" i="0" dirty="0" smtClean="0">
                <a:latin typeface="Arial"/>
                <a:cs typeface="Arial"/>
              </a:rPr>
              <a:t>ositive cells for Troponin T in blue, rejected ones in orange. C) Treatments did not induced any modification on the of </a:t>
            </a:r>
            <a:r>
              <a:rPr lang="en-GB" i="0" dirty="0" err="1" smtClean="0">
                <a:latin typeface="Arial"/>
                <a:cs typeface="Arial"/>
              </a:rPr>
              <a:t>hES</a:t>
            </a:r>
            <a:r>
              <a:rPr lang="en-GB" i="0" dirty="0" smtClean="0">
                <a:latin typeface="Arial"/>
                <a:cs typeface="Arial"/>
              </a:rPr>
              <a:t>-CM size. Samples from batch 1 are tested </a:t>
            </a:r>
            <a:r>
              <a:rPr lang="fr-FR" i="0" dirty="0" smtClean="0">
                <a:latin typeface="Arial"/>
                <a:cs typeface="Arial"/>
              </a:rPr>
              <a:t>–</a:t>
            </a:r>
            <a:r>
              <a:rPr lang="en-GB" i="0" dirty="0" smtClean="0">
                <a:latin typeface="Arial"/>
                <a:cs typeface="Arial"/>
              </a:rPr>
              <a:t> cells were plated and 3 wells of 96 well plates were analysed for each sample. </a:t>
            </a:r>
          </a:p>
        </p:txBody>
      </p:sp>
    </p:spTree>
    <p:extLst>
      <p:ext uri="{BB962C8B-B14F-4D97-AF65-F5344CB8AC3E}">
        <p14:creationId xmlns:p14="http://schemas.microsoft.com/office/powerpoint/2010/main" val="6619665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653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VAUCHEZ</dc:creator>
  <cp:lastModifiedBy>shhli</cp:lastModifiedBy>
  <cp:revision>38</cp:revision>
  <dcterms:created xsi:type="dcterms:W3CDTF">2013-10-28T15:02:52Z</dcterms:created>
  <dcterms:modified xsi:type="dcterms:W3CDTF">2013-10-30T12:54:08Z</dcterms:modified>
</cp:coreProperties>
</file>