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2" r:id="rId3"/>
  </p:sldIdLst>
  <p:sldSz cx="9906000" cy="6858000" type="A4"/>
  <p:notesSz cx="6883400" cy="9906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cilia" initials="C" lastIdx="4" clrIdx="0"/>
  <p:cmAuthor id="1" name="Elena Franchi" initials="E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126C4A"/>
    <a:srgbClr val="000066"/>
    <a:srgbClr val="FFFF66"/>
    <a:srgbClr val="FFCC00"/>
    <a:srgbClr val="EE6000"/>
    <a:srgbClr val="FF66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9" autoAdjust="0"/>
    <p:restoredTop sz="96791" autoAdjust="0"/>
  </p:normalViewPr>
  <p:slideViewPr>
    <p:cSldViewPr snapToGrid="0" showGuides="1">
      <p:cViewPr>
        <p:scale>
          <a:sx n="80" d="100"/>
          <a:sy n="80" d="100"/>
        </p:scale>
        <p:origin x="-912" y="-48"/>
      </p:cViewPr>
      <p:guideLst>
        <p:guide orient="horz" pos="346"/>
        <p:guide orient="horz" pos="4247"/>
        <p:guide pos="2031"/>
        <p:guide pos="4209"/>
        <p:guide pos="4163"/>
        <p:guide pos="671"/>
        <p:guide pos="6159"/>
        <p:guide pos="81"/>
        <p:guide/>
        <p:guide pos="2077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40" d="100"/>
          <a:sy n="40" d="100"/>
        </p:scale>
        <p:origin x="-1512" y="-67"/>
      </p:cViewPr>
      <p:guideLst>
        <p:guide orient="horz" pos="3120"/>
        <p:guide pos="21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3" tIns="45231" rIns="90463" bIns="45231" numCol="1" anchor="t" anchorCtr="0" compatLnSpc="1">
            <a:prstTxWarp prst="textNoShape">
              <a:avLst/>
            </a:prstTxWarp>
          </a:bodyPr>
          <a:lstStyle>
            <a:lvl1pPr algn="l" defTabSz="90476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0963" y="0"/>
            <a:ext cx="30289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3" tIns="45231" rIns="90463" bIns="45231" numCol="1" anchor="t" anchorCtr="0" compatLnSpc="1">
            <a:prstTxWarp prst="textNoShape">
              <a:avLst/>
            </a:prstTxWarp>
          </a:bodyPr>
          <a:lstStyle>
            <a:lvl1pPr algn="r" defTabSz="90476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27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3" tIns="45231" rIns="90463" bIns="45231" numCol="1" anchor="b" anchorCtr="0" compatLnSpc="1">
            <a:prstTxWarp prst="textNoShape">
              <a:avLst/>
            </a:prstTxWarp>
          </a:bodyPr>
          <a:lstStyle>
            <a:lvl1pPr algn="l" defTabSz="90476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0963" y="9442450"/>
            <a:ext cx="30289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3" tIns="45231" rIns="90463" bIns="45231" numCol="1" anchor="b" anchorCtr="0" compatLnSpc="1">
            <a:prstTxWarp prst="textNoShape">
              <a:avLst/>
            </a:prstTxWarp>
          </a:bodyPr>
          <a:lstStyle>
            <a:lvl1pPr algn="r" defTabSz="904766">
              <a:defRPr sz="1200">
                <a:latin typeface="Arial" charset="0"/>
              </a:defRPr>
            </a:lvl1pPr>
          </a:lstStyle>
          <a:p>
            <a:pPr>
              <a:defRPr/>
            </a:pPr>
            <a:fld id="{9F7089EA-490C-4E45-A7D5-F8146CA5F3A5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3" tIns="45231" rIns="90463" bIns="45231" numCol="1" anchor="t" anchorCtr="0" compatLnSpc="1">
            <a:prstTxWarp prst="textNoShape">
              <a:avLst/>
            </a:prstTxWarp>
          </a:bodyPr>
          <a:lstStyle>
            <a:lvl1pPr algn="l" defTabSz="90476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2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3" tIns="45231" rIns="90463" bIns="45231" numCol="1" anchor="t" anchorCtr="0" compatLnSpc="1">
            <a:prstTxWarp prst="textNoShape">
              <a:avLst/>
            </a:prstTxWarp>
          </a:bodyPr>
          <a:lstStyle>
            <a:lvl1pPr algn="r" defTabSz="90476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771525"/>
            <a:ext cx="535305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08525"/>
            <a:ext cx="504825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3" tIns="45231" rIns="90463" bIns="452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68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8638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3" tIns="45231" rIns="90463" bIns="45231" numCol="1" anchor="b" anchorCtr="0" compatLnSpc="1">
            <a:prstTxWarp prst="textNoShape">
              <a:avLst/>
            </a:prstTxWarp>
          </a:bodyPr>
          <a:lstStyle>
            <a:lvl1pPr algn="l" defTabSz="90476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8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418638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63" tIns="45231" rIns="90463" bIns="45231" numCol="1" anchor="b" anchorCtr="0" compatLnSpc="1">
            <a:prstTxWarp prst="textNoShape">
              <a:avLst/>
            </a:prstTxWarp>
          </a:bodyPr>
          <a:lstStyle>
            <a:lvl1pPr algn="r" defTabSz="904766">
              <a:defRPr sz="1200">
                <a:latin typeface="Arial" charset="0"/>
              </a:defRPr>
            </a:lvl1pPr>
          </a:lstStyle>
          <a:p>
            <a:pPr>
              <a:defRPr/>
            </a:pPr>
            <a:fld id="{D7C723AF-E215-4C10-8106-FC10FCE721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288"/>
            <a:fld id="{20641A46-7AF7-46A5-A9CA-BEDB07E2E976}" type="slidenum">
              <a:rPr lang="it-IT" smtClean="0">
                <a:latin typeface="Arial" pitchFamily="34" charset="0"/>
              </a:rPr>
              <a:pPr defTabSz="903288"/>
              <a:t>1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288"/>
            <a:fld id="{20641A46-7AF7-46A5-A9CA-BEDB07E2E976}" type="slidenum">
              <a:rPr lang="it-IT" smtClean="0">
                <a:latin typeface="Arial" pitchFamily="34" charset="0"/>
              </a:rPr>
              <a:pPr defTabSz="903288"/>
              <a:t>2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FEBEC-71AD-40DC-A6DE-995E89B61D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8CA9C-A6A2-4792-9A61-BCD0B07E0F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14063-C65F-4ACA-8FCE-09906BED19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60202-F40A-4E8B-BE9B-37EE1D6E27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4A6C0-347B-4878-9593-E421F2B3D3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CECE6-96C0-45EA-9D46-746BB66D39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A1222-ACBC-41E8-A57B-11F7FA433B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808C9-2731-46F9-ACC7-038EFB7A6C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5C970-28ED-4FF2-B52C-56BD9402B7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61D64-CD3E-4CAB-9FA0-F8517ECE5A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9AFD0-1021-431C-9B05-3E4D1ABC61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DF8"/>
            </a:gs>
            <a:gs pos="100000">
              <a:srgbClr val="FFF0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 algn="l"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Arial" charset="0"/>
              </a:defRPr>
            </a:lvl1pPr>
          </a:lstStyle>
          <a:p>
            <a:pPr>
              <a:defRPr/>
            </a:pPr>
            <a:fld id="{0FADEA02-15B3-4894-BB0B-D2A7814851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jpe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tangolo arrotondato 77"/>
          <p:cNvSpPr/>
          <p:nvPr/>
        </p:nvSpPr>
        <p:spPr bwMode="auto">
          <a:xfrm>
            <a:off x="3952875" y="6577013"/>
            <a:ext cx="1928813" cy="2174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957263">
              <a:defRPr/>
            </a:pPr>
            <a:r>
              <a:rPr lang="en-US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www.robosom.eu</a:t>
            </a:r>
            <a:endParaRPr lang="it-IT" sz="1400" b="1" dirty="0">
              <a:solidFill>
                <a:schemeClr val="tx2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Rettangolo arrotondato 76"/>
          <p:cNvSpPr/>
          <p:nvPr/>
        </p:nvSpPr>
        <p:spPr bwMode="auto">
          <a:xfrm>
            <a:off x="3508744" y="2957513"/>
            <a:ext cx="2817628" cy="1871662"/>
          </a:xfrm>
          <a:prstGeom prst="roundRect">
            <a:avLst/>
          </a:prstGeom>
          <a:solidFill>
            <a:schemeClr val="bg2">
              <a:alpha val="2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57263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054" name="Rectangle 89"/>
          <p:cNvSpPr>
            <a:spLocks noChangeArrowheads="1"/>
          </p:cNvSpPr>
          <p:nvPr/>
        </p:nvSpPr>
        <p:spPr bwMode="auto">
          <a:xfrm>
            <a:off x="3297238" y="1049338"/>
            <a:ext cx="3294062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/>
          <a:lstStyle/>
          <a:p>
            <a:pPr defTabSz="957263">
              <a:spcBef>
                <a:spcPct val="20000"/>
              </a:spcBef>
              <a:tabLst>
                <a:tab pos="187325" algn="l"/>
              </a:tabLst>
            </a:pPr>
            <a:r>
              <a:rPr lang="it-IT" sz="1300" dirty="0" smtClean="0">
                <a:latin typeface="Tahoma" pitchFamily="34" charset="0"/>
                <a:cs typeface="Tahoma" pitchFamily="34" charset="0"/>
              </a:rPr>
              <a:t>Project </a:t>
            </a:r>
            <a:r>
              <a:rPr lang="it-IT" sz="1300" dirty="0" err="1" smtClean="0">
                <a:latin typeface="Tahoma" pitchFamily="34" charset="0"/>
                <a:cs typeface="Tahoma" pitchFamily="34" charset="0"/>
              </a:rPr>
              <a:t>Coordinator</a:t>
            </a:r>
            <a:r>
              <a:rPr lang="it-IT" sz="1300" dirty="0" smtClean="0">
                <a:latin typeface="Tahoma" pitchFamily="34" charset="0"/>
                <a:cs typeface="Tahoma" pitchFamily="34" charset="0"/>
              </a:rPr>
              <a:t>:</a:t>
            </a:r>
            <a:endParaRPr lang="it-IT" sz="1300" dirty="0">
              <a:latin typeface="Tahoma" pitchFamily="34" charset="0"/>
              <a:cs typeface="Tahoma" pitchFamily="34" charset="0"/>
            </a:endParaRPr>
          </a:p>
          <a:p>
            <a:pPr defTabSz="957263">
              <a:spcBef>
                <a:spcPct val="20000"/>
              </a:spcBef>
              <a:tabLst>
                <a:tab pos="187325" algn="l"/>
              </a:tabLst>
            </a:pPr>
            <a:r>
              <a:rPr lang="it-IT" sz="1300" b="1" dirty="0">
                <a:latin typeface="Tahoma" pitchFamily="34" charset="0"/>
                <a:cs typeface="Tahoma" pitchFamily="34" charset="0"/>
              </a:rPr>
              <a:t>Prof. Paolo Dario</a:t>
            </a:r>
          </a:p>
          <a:p>
            <a:pPr defTabSz="957263">
              <a:spcBef>
                <a:spcPct val="20000"/>
              </a:spcBef>
              <a:tabLst>
                <a:tab pos="187325" algn="l"/>
              </a:tabLst>
            </a:pPr>
            <a:r>
              <a:rPr lang="it-IT" sz="1300" dirty="0">
                <a:latin typeface="Tahoma" pitchFamily="34" charset="0"/>
                <a:cs typeface="Tahoma" pitchFamily="34" charset="0"/>
              </a:rPr>
              <a:t>Scuola Superiore </a:t>
            </a:r>
            <a:r>
              <a:rPr lang="it-IT" sz="1300" dirty="0" smtClean="0">
                <a:latin typeface="Tahoma" pitchFamily="34" charset="0"/>
                <a:cs typeface="Tahoma" pitchFamily="34" charset="0"/>
              </a:rPr>
              <a:t>Sant'Anna, Pisa, Italy</a:t>
            </a:r>
            <a:endParaRPr lang="it-IT" sz="1300" dirty="0">
              <a:latin typeface="Tahoma" pitchFamily="34" charset="0"/>
              <a:cs typeface="Tahoma" pitchFamily="34" charset="0"/>
            </a:endParaRPr>
          </a:p>
          <a:p>
            <a:pPr defTabSz="957263">
              <a:tabLst>
                <a:tab pos="187325" algn="l"/>
              </a:tabLst>
            </a:pPr>
            <a:endParaRPr lang="it-IT" sz="1300" dirty="0">
              <a:latin typeface="Arial Narrow" pitchFamily="34" charset="0"/>
            </a:endParaRPr>
          </a:p>
          <a:p>
            <a:pPr defTabSz="957263">
              <a:spcBef>
                <a:spcPct val="30000"/>
              </a:spcBef>
              <a:tabLst>
                <a:tab pos="187325" algn="l"/>
              </a:tabLst>
            </a:pPr>
            <a:endParaRPr lang="it-IT" sz="1300" dirty="0">
              <a:latin typeface="Arial Narrow" pitchFamily="34" charset="0"/>
            </a:endParaRPr>
          </a:p>
          <a:p>
            <a:pPr defTabSz="957263">
              <a:spcBef>
                <a:spcPct val="30000"/>
              </a:spcBef>
              <a:tabLst>
                <a:tab pos="187325" algn="l"/>
              </a:tabLst>
            </a:pPr>
            <a:r>
              <a:rPr lang="it-IT" sz="1000" dirty="0">
                <a:latin typeface="Tahoma" pitchFamily="34" charset="0"/>
                <a:cs typeface="Tahoma" pitchFamily="34" charset="0"/>
              </a:rPr>
              <a:t>Scuola Superiore Sant’Anna </a:t>
            </a:r>
            <a:r>
              <a:rPr lang="it-IT" sz="1000" dirty="0" smtClean="0">
                <a:latin typeface="Tahoma" pitchFamily="34" charset="0"/>
                <a:cs typeface="Tahoma" pitchFamily="34" charset="0"/>
              </a:rPr>
              <a:t>(SSSA)</a:t>
            </a:r>
            <a:r>
              <a:rPr lang="it-IT" sz="1000" dirty="0">
                <a:latin typeface="Tahoma" pitchFamily="34" charset="0"/>
                <a:cs typeface="Tahoma" pitchFamily="34" charset="0"/>
              </a:rPr>
              <a:t/>
            </a:r>
            <a:br>
              <a:rPr lang="it-IT" sz="1000" dirty="0">
                <a:latin typeface="Tahoma" pitchFamily="34" charset="0"/>
                <a:cs typeface="Tahoma" pitchFamily="34" charset="0"/>
              </a:rPr>
            </a:br>
            <a:r>
              <a:rPr lang="it-IT" sz="1000" dirty="0" smtClean="0">
                <a:latin typeface="Tahoma" pitchFamily="34" charset="0"/>
                <a:cs typeface="Tahoma" pitchFamily="34" charset="0"/>
              </a:rPr>
              <a:t>Piazza </a:t>
            </a:r>
            <a:r>
              <a:rPr lang="it-IT" sz="1000" dirty="0">
                <a:latin typeface="Tahoma" pitchFamily="34" charset="0"/>
                <a:cs typeface="Tahoma" pitchFamily="34" charset="0"/>
              </a:rPr>
              <a:t>Martiri della Libertà, 33 – Pisa (Italy) </a:t>
            </a:r>
            <a:br>
              <a:rPr lang="it-IT" sz="1000" dirty="0">
                <a:latin typeface="Tahoma" pitchFamily="34" charset="0"/>
                <a:cs typeface="Tahoma" pitchFamily="34" charset="0"/>
              </a:rPr>
            </a:br>
            <a:r>
              <a:rPr lang="it-IT" sz="1000" dirty="0">
                <a:latin typeface="Tahoma" pitchFamily="34" charset="0"/>
                <a:cs typeface="Tahoma" pitchFamily="34" charset="0"/>
              </a:rPr>
              <a:t>Tel: +39-050883420  Fax: +39-050883497</a:t>
            </a:r>
          </a:p>
          <a:p>
            <a:pPr defTabSz="957263">
              <a:spcBef>
                <a:spcPct val="30000"/>
              </a:spcBef>
              <a:tabLst>
                <a:tab pos="187325" algn="l"/>
              </a:tabLst>
            </a:pPr>
            <a:r>
              <a:rPr lang="it-IT" sz="1000" dirty="0">
                <a:latin typeface="Tahoma" pitchFamily="34" charset="0"/>
                <a:cs typeface="Tahoma" pitchFamily="34" charset="0"/>
              </a:rPr>
              <a:t> </a:t>
            </a:r>
            <a:r>
              <a:rPr lang="it-IT" sz="1000" dirty="0" smtClean="0">
                <a:latin typeface="Tahoma" pitchFamily="34" charset="0"/>
                <a:cs typeface="Tahoma" pitchFamily="34" charset="0"/>
              </a:rPr>
              <a:t>e-mail</a:t>
            </a:r>
            <a:r>
              <a:rPr lang="it-IT" sz="1000" dirty="0">
                <a:latin typeface="Tahoma" pitchFamily="34" charset="0"/>
                <a:cs typeface="Tahoma" pitchFamily="34" charset="0"/>
              </a:rPr>
              <a:t>: paolo.dario@sssup.it</a:t>
            </a:r>
            <a:endParaRPr lang="it-IT" sz="1300" dirty="0">
              <a:latin typeface="Arial Narrow" pitchFamily="34" charset="0"/>
            </a:endParaRPr>
          </a:p>
        </p:txBody>
      </p:sp>
      <p:sp>
        <p:nvSpPr>
          <p:cNvPr id="2055" name="Line 92"/>
          <p:cNvSpPr>
            <a:spLocks noChangeShapeType="1"/>
          </p:cNvSpPr>
          <p:nvPr/>
        </p:nvSpPr>
        <p:spPr bwMode="auto">
          <a:xfrm>
            <a:off x="0" y="6713538"/>
            <a:ext cx="33147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6" name="Line 93"/>
          <p:cNvSpPr>
            <a:spLocks noChangeShapeType="1"/>
          </p:cNvSpPr>
          <p:nvPr/>
        </p:nvSpPr>
        <p:spPr bwMode="auto">
          <a:xfrm>
            <a:off x="0" y="476250"/>
            <a:ext cx="0" cy="623728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7" name="Line 96"/>
          <p:cNvSpPr>
            <a:spLocks noChangeShapeType="1"/>
          </p:cNvSpPr>
          <p:nvPr/>
        </p:nvSpPr>
        <p:spPr bwMode="auto">
          <a:xfrm>
            <a:off x="9906000" y="476250"/>
            <a:ext cx="0" cy="623728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8" name="Line 172"/>
          <p:cNvSpPr>
            <a:spLocks noChangeShapeType="1"/>
          </p:cNvSpPr>
          <p:nvPr/>
        </p:nvSpPr>
        <p:spPr bwMode="auto">
          <a:xfrm>
            <a:off x="3314700" y="6713538"/>
            <a:ext cx="32766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9" name="Line 174"/>
          <p:cNvSpPr>
            <a:spLocks noChangeShapeType="1"/>
          </p:cNvSpPr>
          <p:nvPr/>
        </p:nvSpPr>
        <p:spPr bwMode="auto">
          <a:xfrm>
            <a:off x="6591300" y="6713538"/>
            <a:ext cx="33147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2" name="Text Box 534"/>
          <p:cNvSpPr txBox="1">
            <a:spLocks noChangeArrowheads="1"/>
          </p:cNvSpPr>
          <p:nvPr/>
        </p:nvSpPr>
        <p:spPr bwMode="auto">
          <a:xfrm>
            <a:off x="3508744" y="2995613"/>
            <a:ext cx="2796364" cy="178949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lIns="95784" tIns="47892" rIns="95784" bIns="47892">
            <a:spAutoFit/>
          </a:bodyPr>
          <a:lstStyle/>
          <a:p>
            <a:pPr defTabSz="957263">
              <a:spcBef>
                <a:spcPct val="40000"/>
              </a:spcBef>
            </a:pPr>
            <a:r>
              <a:rPr lang="en-GB" sz="1100" dirty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Contract number: </a:t>
            </a:r>
            <a:r>
              <a:rPr lang="en-GB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FP7-248366</a:t>
            </a:r>
            <a:endParaRPr lang="en-GB" sz="1100" b="1" dirty="0">
              <a:solidFill>
                <a:schemeClr val="tx2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defTabSz="957263">
              <a:spcBef>
                <a:spcPct val="40000"/>
              </a:spcBef>
            </a:pPr>
            <a:r>
              <a:rPr lang="en-US" sz="1100" dirty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Start date: </a:t>
            </a:r>
            <a:r>
              <a:rPr lang="en-US" sz="11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December 1, </a:t>
            </a:r>
            <a:r>
              <a:rPr lang="en-US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2009</a:t>
            </a:r>
            <a:endParaRPr lang="en-GB" sz="1100" b="1" dirty="0">
              <a:solidFill>
                <a:schemeClr val="tx2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defTabSz="957263">
              <a:spcBef>
                <a:spcPct val="40000"/>
              </a:spcBef>
            </a:pPr>
            <a:r>
              <a:rPr lang="en-GB" sz="1100" dirty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Project duration: </a:t>
            </a:r>
            <a:r>
              <a:rPr lang="en-GB" sz="11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36 months</a:t>
            </a:r>
          </a:p>
          <a:p>
            <a:pPr defTabSz="957263">
              <a:spcBef>
                <a:spcPct val="40000"/>
              </a:spcBef>
            </a:pPr>
            <a:r>
              <a:rPr lang="en-GB" sz="1100" dirty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Activities codes</a:t>
            </a:r>
            <a:r>
              <a:rPr lang="en-GB" sz="11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n-GB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ICT-2009.2.1 Challenge 2:</a:t>
            </a:r>
            <a:r>
              <a:rPr lang="en-US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 “Cognitive Systems, Interaction and Robotics”</a:t>
            </a:r>
            <a:endParaRPr lang="en-GB" sz="1100" b="1" dirty="0">
              <a:solidFill>
                <a:schemeClr val="tx2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defTabSz="957263">
              <a:spcBef>
                <a:spcPct val="40000"/>
              </a:spcBef>
            </a:pPr>
            <a:r>
              <a:rPr lang="en-GB" sz="1100" dirty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Project cost: </a:t>
            </a:r>
            <a:r>
              <a:rPr lang="en-GB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2.163.237 </a:t>
            </a:r>
            <a:r>
              <a:rPr lang="en-GB" sz="11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€</a:t>
            </a:r>
          </a:p>
          <a:p>
            <a:pPr defTabSz="957263">
              <a:spcBef>
                <a:spcPct val="40000"/>
              </a:spcBef>
            </a:pPr>
            <a:r>
              <a:rPr lang="en-GB" sz="1100" dirty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EC contribution: </a:t>
            </a:r>
            <a:r>
              <a:rPr lang="en-GB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1.659.000 </a:t>
            </a:r>
            <a:r>
              <a:rPr lang="en-GB" sz="11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€</a:t>
            </a:r>
          </a:p>
        </p:txBody>
      </p:sp>
      <p:sp>
        <p:nvSpPr>
          <p:cNvPr id="2066" name="Text Box 617"/>
          <p:cNvSpPr txBox="1">
            <a:spLocks noChangeArrowheads="1"/>
          </p:cNvSpPr>
          <p:nvPr/>
        </p:nvSpPr>
        <p:spPr bwMode="auto">
          <a:xfrm>
            <a:off x="1328676" y="1461036"/>
            <a:ext cx="165735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1100" b="1" dirty="0" smtClean="0">
                <a:latin typeface="Tahoma" pitchFamily="34" charset="0"/>
                <a:cs typeface="Tahoma" pitchFamily="34" charset="0"/>
              </a:rPr>
              <a:t>Scuola Superiore Sant’ Anna, Pisa </a:t>
            </a:r>
            <a:r>
              <a:rPr lang="it-IT" sz="1100" b="1" dirty="0">
                <a:latin typeface="Tahoma" pitchFamily="34" charset="0"/>
                <a:cs typeface="Tahoma" pitchFamily="34" charset="0"/>
              </a:rPr>
              <a:t>(</a:t>
            </a:r>
            <a:r>
              <a:rPr lang="it-IT" sz="1100" b="1" dirty="0" smtClean="0">
                <a:latin typeface="Tahoma" pitchFamily="34" charset="0"/>
                <a:cs typeface="Tahoma" pitchFamily="34" charset="0"/>
              </a:rPr>
              <a:t>Italy)</a:t>
            </a:r>
            <a:endParaRPr lang="it-IT" sz="1100" b="1" dirty="0">
              <a:latin typeface="Tahoma" pitchFamily="34" charset="0"/>
              <a:cs typeface="Tahoma" pitchFamily="34" charset="0"/>
            </a:endParaRPr>
          </a:p>
          <a:p>
            <a:pPr algn="l"/>
            <a:r>
              <a:rPr lang="it-IT" sz="1100" dirty="0">
                <a:latin typeface="Tahoma" pitchFamily="34" charset="0"/>
                <a:cs typeface="Tahoma" pitchFamily="34" charset="0"/>
              </a:rPr>
              <a:t>Paolo Dario</a:t>
            </a:r>
          </a:p>
          <a:p>
            <a:pPr algn="l"/>
            <a:r>
              <a:rPr lang="it-IT" sz="900" dirty="0">
                <a:latin typeface="Tahoma" pitchFamily="34" charset="0"/>
                <a:cs typeface="Tahoma" pitchFamily="34" charset="0"/>
              </a:rPr>
              <a:t>paolo.dario@sssup.it </a:t>
            </a:r>
            <a:endParaRPr lang="en-GB" sz="9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72" name="Text Box 680"/>
          <p:cNvSpPr txBox="1">
            <a:spLocks noChangeArrowheads="1"/>
          </p:cNvSpPr>
          <p:nvPr/>
        </p:nvSpPr>
        <p:spPr bwMode="auto">
          <a:xfrm>
            <a:off x="1330201" y="2749571"/>
            <a:ext cx="21463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100" b="1" dirty="0" smtClean="0">
                <a:latin typeface="Tahoma" pitchFamily="34" charset="0"/>
                <a:cs typeface="Tahoma" pitchFamily="34" charset="0"/>
              </a:rPr>
              <a:t>Centre National de la </a:t>
            </a:r>
            <a:r>
              <a:rPr lang="en-GB" sz="1100" b="1" dirty="0" err="1" smtClean="0">
                <a:latin typeface="Tahoma" pitchFamily="34" charset="0"/>
                <a:cs typeface="Tahoma" pitchFamily="34" charset="0"/>
              </a:rPr>
              <a:t>Recherche</a:t>
            </a:r>
            <a:r>
              <a:rPr lang="en-GB" sz="11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GB" sz="1100" b="1" dirty="0" err="1" smtClean="0">
                <a:latin typeface="Tahoma" pitchFamily="34" charset="0"/>
                <a:cs typeface="Tahoma" pitchFamily="34" charset="0"/>
              </a:rPr>
              <a:t>Scientifique</a:t>
            </a:r>
            <a:r>
              <a:rPr lang="en-GB" sz="1100" b="1" dirty="0" smtClean="0">
                <a:latin typeface="Tahoma" pitchFamily="34" charset="0"/>
                <a:cs typeface="Tahoma" pitchFamily="34" charset="0"/>
              </a:rPr>
              <a:t>, Paris (France)</a:t>
            </a:r>
            <a:endParaRPr lang="en-GB" sz="1100" b="1" dirty="0"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GB" sz="1100" dirty="0" smtClean="0">
                <a:latin typeface="Tahoma" pitchFamily="34" charset="0"/>
                <a:cs typeface="Tahoma" pitchFamily="34" charset="0"/>
              </a:rPr>
              <a:t>Alain </a:t>
            </a:r>
            <a:r>
              <a:rPr lang="en-GB" sz="1100" dirty="0" err="1" smtClean="0">
                <a:latin typeface="Tahoma" pitchFamily="34" charset="0"/>
                <a:cs typeface="Tahoma" pitchFamily="34" charset="0"/>
              </a:rPr>
              <a:t>Berthoz</a:t>
            </a:r>
            <a:r>
              <a:rPr lang="en-GB" sz="1100" dirty="0" smtClean="0">
                <a:latin typeface="Tahoma" pitchFamily="34" charset="0"/>
                <a:cs typeface="Tahoma" pitchFamily="34" charset="0"/>
              </a:rPr>
              <a:t>                 </a:t>
            </a:r>
            <a:r>
              <a:rPr lang="en-GB" sz="900" dirty="0" smtClean="0">
                <a:latin typeface="Tahoma" pitchFamily="34" charset="0"/>
                <a:cs typeface="Tahoma" pitchFamily="34" charset="0"/>
              </a:rPr>
              <a:t>alain.berthoz@college-de-france.fr</a:t>
            </a:r>
          </a:p>
          <a:p>
            <a:pPr algn="l"/>
            <a:endParaRPr lang="en-GB" sz="11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74" name="Picture 684" descr="tit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0725" y="3071813"/>
            <a:ext cx="344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" name="Text Box 685"/>
          <p:cNvSpPr txBox="1">
            <a:spLocks noChangeArrowheads="1"/>
          </p:cNvSpPr>
          <p:nvPr/>
        </p:nvSpPr>
        <p:spPr bwMode="auto">
          <a:xfrm>
            <a:off x="1320677" y="4090307"/>
            <a:ext cx="22415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1100" b="1" dirty="0" smtClean="0">
                <a:latin typeface="Tahoma" pitchFamily="34" charset="0"/>
                <a:cs typeface="Tahoma" pitchFamily="34" charset="0"/>
              </a:rPr>
              <a:t>Istituto </a:t>
            </a:r>
            <a:r>
              <a:rPr lang="it-IT" sz="1100" b="1" dirty="0" err="1" smtClean="0">
                <a:latin typeface="Tahoma" pitchFamily="34" charset="0"/>
                <a:cs typeface="Tahoma" pitchFamily="34" charset="0"/>
              </a:rPr>
              <a:t>Superior</a:t>
            </a:r>
            <a:r>
              <a:rPr lang="it-IT" sz="1100" b="1" dirty="0" smtClean="0">
                <a:latin typeface="Tahoma" pitchFamily="34" charset="0"/>
                <a:cs typeface="Tahoma" pitchFamily="34" charset="0"/>
              </a:rPr>
              <a:t> Técnico, </a:t>
            </a:r>
            <a:r>
              <a:rPr lang="it-IT" sz="1100" b="1" dirty="0" err="1" smtClean="0">
                <a:latin typeface="Tahoma" pitchFamily="34" charset="0"/>
                <a:cs typeface="Tahoma" pitchFamily="34" charset="0"/>
              </a:rPr>
              <a:t>Lisbon</a:t>
            </a:r>
            <a:r>
              <a:rPr lang="it-IT" sz="1100" b="1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it-IT" sz="1100" b="1" dirty="0" err="1" smtClean="0">
                <a:latin typeface="Tahoma" pitchFamily="34" charset="0"/>
                <a:cs typeface="Tahoma" pitchFamily="34" charset="0"/>
              </a:rPr>
              <a:t>Portugal</a:t>
            </a:r>
            <a:r>
              <a:rPr lang="it-IT" sz="1100" b="1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algn="l"/>
            <a:r>
              <a:rPr lang="it-IT" sz="1100" dirty="0" smtClean="0">
                <a:latin typeface="Tahoma" pitchFamily="34" charset="0"/>
                <a:cs typeface="Tahoma" pitchFamily="34" charset="0"/>
              </a:rPr>
              <a:t>José Santos-Victor  </a:t>
            </a:r>
          </a:p>
          <a:p>
            <a:pPr algn="l"/>
            <a:r>
              <a:rPr lang="it-IT" sz="900" dirty="0" smtClean="0">
                <a:latin typeface="Tahoma" pitchFamily="34" charset="0"/>
                <a:cs typeface="Tahoma" pitchFamily="34" charset="0"/>
              </a:rPr>
              <a:t>jasv@isr.ist.utl.pt</a:t>
            </a:r>
          </a:p>
          <a:p>
            <a:pPr algn="l"/>
            <a:endParaRPr lang="it-IT" sz="1100" dirty="0" smtClean="0">
              <a:latin typeface="Tahoma" pitchFamily="34" charset="0"/>
              <a:cs typeface="Tahoma" pitchFamily="34" charset="0"/>
            </a:endParaRPr>
          </a:p>
          <a:p>
            <a:pPr algn="l"/>
            <a:r>
              <a:rPr lang="it-IT" sz="1100" dirty="0" smtClean="0"/>
              <a:t> </a:t>
            </a:r>
            <a:endParaRPr lang="en-GB" sz="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79" name="Text Box 691"/>
          <p:cNvSpPr txBox="1">
            <a:spLocks noChangeArrowheads="1"/>
          </p:cNvSpPr>
          <p:nvPr/>
        </p:nvSpPr>
        <p:spPr bwMode="auto">
          <a:xfrm>
            <a:off x="1381888" y="5328991"/>
            <a:ext cx="16033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1100" b="1" dirty="0" err="1" smtClean="0">
                <a:latin typeface="Tahoma" pitchFamily="34" charset="0"/>
                <a:cs typeface="Tahoma" pitchFamily="34" charset="0"/>
              </a:rPr>
              <a:t>Waseda</a:t>
            </a:r>
            <a:r>
              <a:rPr lang="en-GB" sz="1100" b="1" dirty="0" smtClean="0">
                <a:latin typeface="Tahoma" pitchFamily="34" charset="0"/>
                <a:cs typeface="Tahoma" pitchFamily="34" charset="0"/>
              </a:rPr>
              <a:t> University, Tokyo (Japan)</a:t>
            </a:r>
            <a:endParaRPr lang="en-GB" sz="1100" b="1" dirty="0"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GB" sz="1100" dirty="0" err="1" smtClean="0">
                <a:latin typeface="Tahoma" pitchFamily="34" charset="0"/>
                <a:cs typeface="Tahoma" pitchFamily="34" charset="0"/>
              </a:rPr>
              <a:t>Atsuo</a:t>
            </a:r>
            <a:r>
              <a:rPr lang="en-GB" sz="11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GB" sz="1100" dirty="0" err="1" smtClean="0">
                <a:latin typeface="Tahoma" pitchFamily="34" charset="0"/>
                <a:cs typeface="Tahoma" pitchFamily="34" charset="0"/>
              </a:rPr>
              <a:t>Takanishi</a:t>
            </a:r>
            <a:endParaRPr lang="en-GB" sz="1100" dirty="0"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GB" sz="900" dirty="0" smtClean="0">
                <a:latin typeface="Tahoma" pitchFamily="34" charset="0"/>
                <a:cs typeface="Tahoma" pitchFamily="34" charset="0"/>
              </a:rPr>
              <a:t>takanisi@waseda.jp</a:t>
            </a:r>
            <a:endParaRPr lang="en-GB" sz="9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84" name="Picture 72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95813" y="5857875"/>
            <a:ext cx="642937" cy="4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86" name="Text Box 534"/>
          <p:cNvSpPr txBox="1">
            <a:spLocks noChangeArrowheads="1"/>
          </p:cNvSpPr>
          <p:nvPr/>
        </p:nvSpPr>
        <p:spPr bwMode="auto">
          <a:xfrm>
            <a:off x="3284538" y="5000625"/>
            <a:ext cx="3211955" cy="43527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lIns="95784" tIns="47892" rIns="95784" bIns="47892">
            <a:spAutoFit/>
          </a:bodyPr>
          <a:lstStyle/>
          <a:p>
            <a:pPr defTabSz="957263">
              <a:spcBef>
                <a:spcPct val="40000"/>
              </a:spcBef>
            </a:pPr>
            <a:r>
              <a:rPr lang="en-US" sz="1100" dirty="0">
                <a:latin typeface="Tahoma" pitchFamily="34" charset="0"/>
                <a:cs typeface="Tahoma" pitchFamily="34" charset="0"/>
              </a:rPr>
              <a:t>The </a:t>
            </a:r>
            <a:r>
              <a:rPr lang="en-US" sz="1100" dirty="0" err="1" smtClean="0">
                <a:latin typeface="Tahoma" pitchFamily="34" charset="0"/>
                <a:cs typeface="Tahoma" pitchFamily="34" charset="0"/>
              </a:rPr>
              <a:t>RoboSoM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100" dirty="0">
                <a:latin typeface="Tahoma" pitchFamily="34" charset="0"/>
                <a:cs typeface="Tahoma" pitchFamily="34" charset="0"/>
              </a:rPr>
              <a:t>project involves 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four </a:t>
            </a:r>
            <a:r>
              <a:rPr lang="en-US" sz="1100" dirty="0">
                <a:latin typeface="Tahoma" pitchFamily="34" charset="0"/>
                <a:cs typeface="Tahoma" pitchFamily="34" charset="0"/>
              </a:rPr>
              <a:t>partners 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from: </a:t>
            </a:r>
            <a:r>
              <a:rPr lang="en-US" sz="1100" dirty="0">
                <a:latin typeface="Tahoma" pitchFamily="34" charset="0"/>
                <a:cs typeface="Tahoma" pitchFamily="34" charset="0"/>
              </a:rPr>
              <a:t>Italy, 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France, Portugal, Japan</a:t>
            </a:r>
            <a:endParaRPr lang="en-GB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7" name="Rectangle 89"/>
          <p:cNvSpPr>
            <a:spLocks noChangeArrowheads="1"/>
          </p:cNvSpPr>
          <p:nvPr/>
        </p:nvSpPr>
        <p:spPr bwMode="auto">
          <a:xfrm>
            <a:off x="-208959" y="724379"/>
            <a:ext cx="34798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>
            <a:scene3d>
              <a:camera prst="orthographicFront"/>
              <a:lightRig rig="threePt" dir="t"/>
            </a:scene3d>
            <a:sp3d>
              <a:bevelT w="19050" h="88900"/>
            </a:sp3d>
          </a:bodyPr>
          <a:lstStyle/>
          <a:p>
            <a:pPr defTabSz="957263">
              <a:spcBef>
                <a:spcPct val="20000"/>
              </a:spcBef>
              <a:tabLst>
                <a:tab pos="187325" algn="l"/>
              </a:tabLst>
            </a:pPr>
            <a:r>
              <a:rPr lang="it-IT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PARTNERSHIP</a:t>
            </a:r>
            <a:endParaRPr lang="it-IT" sz="1600" b="1" dirty="0">
              <a:solidFill>
                <a:schemeClr val="tx2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3" name="Rettangolo arrotondato 82"/>
          <p:cNvSpPr/>
          <p:nvPr/>
        </p:nvSpPr>
        <p:spPr bwMode="auto">
          <a:xfrm>
            <a:off x="7381875" y="6567488"/>
            <a:ext cx="1928813" cy="2174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957263">
              <a:defRPr/>
            </a:pPr>
            <a:r>
              <a:rPr lang="en-US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www.robosom.eu</a:t>
            </a:r>
            <a:endParaRPr lang="it-IT" sz="1400" b="1" dirty="0">
              <a:solidFill>
                <a:schemeClr val="tx2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9" name="Rettangolo arrotondato 88"/>
          <p:cNvSpPr/>
          <p:nvPr/>
        </p:nvSpPr>
        <p:spPr bwMode="auto">
          <a:xfrm>
            <a:off x="595313" y="6557963"/>
            <a:ext cx="1928812" cy="2174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957263">
              <a:defRPr/>
            </a:pPr>
            <a:r>
              <a:rPr lang="en-US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www.robosom.eu</a:t>
            </a:r>
            <a:endParaRPr lang="it-IT" sz="1400" b="1" dirty="0">
              <a:solidFill>
                <a:schemeClr val="tx2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91" name="Line 318"/>
          <p:cNvSpPr>
            <a:spLocks noChangeShapeType="1"/>
          </p:cNvSpPr>
          <p:nvPr/>
        </p:nvSpPr>
        <p:spPr bwMode="auto">
          <a:xfrm>
            <a:off x="-20638" y="323850"/>
            <a:ext cx="32813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lIns="360000" tIns="108000" rIns="360000" bIns="108000"/>
          <a:lstStyle/>
          <a:p>
            <a:endParaRPr lang="it-IT"/>
          </a:p>
        </p:txBody>
      </p:sp>
      <p:sp>
        <p:nvSpPr>
          <p:cNvPr id="2092" name="Line 322"/>
          <p:cNvSpPr>
            <a:spLocks noChangeShapeType="1"/>
          </p:cNvSpPr>
          <p:nvPr/>
        </p:nvSpPr>
        <p:spPr bwMode="auto">
          <a:xfrm>
            <a:off x="3260725" y="323850"/>
            <a:ext cx="32861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lIns="360000" tIns="108000" rIns="360000" bIns="108000"/>
          <a:lstStyle/>
          <a:p>
            <a:endParaRPr lang="it-IT"/>
          </a:p>
        </p:txBody>
      </p:sp>
      <p:sp>
        <p:nvSpPr>
          <p:cNvPr id="2093" name="Line 324"/>
          <p:cNvSpPr>
            <a:spLocks noChangeShapeType="1"/>
          </p:cNvSpPr>
          <p:nvPr/>
        </p:nvSpPr>
        <p:spPr bwMode="auto">
          <a:xfrm>
            <a:off x="6546850" y="323850"/>
            <a:ext cx="33591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lIns="360000" tIns="108000" rIns="360000" bIns="108000"/>
          <a:lstStyle/>
          <a:p>
            <a:endParaRPr lang="it-IT"/>
          </a:p>
        </p:txBody>
      </p:sp>
      <p:sp>
        <p:nvSpPr>
          <p:cNvPr id="2094" name="Rectangle 809"/>
          <p:cNvSpPr>
            <a:spLocks noChangeArrowheads="1"/>
          </p:cNvSpPr>
          <p:nvPr/>
        </p:nvSpPr>
        <p:spPr bwMode="auto">
          <a:xfrm>
            <a:off x="3368675" y="538163"/>
            <a:ext cx="3168650" cy="11112"/>
          </a:xfrm>
          <a:prstGeom prst="rect">
            <a:avLst/>
          </a:prstGeom>
          <a:gradFill rotWithShape="1">
            <a:gsLst>
              <a:gs pos="0">
                <a:srgbClr val="126C4A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97" name="Picture 72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73925" y="142875"/>
            <a:ext cx="322263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00" name="Picture 72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2875" y="142875"/>
            <a:ext cx="322263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03" name="Picture 72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0238" y="142875"/>
            <a:ext cx="322262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06" name="Rectangle 809"/>
          <p:cNvSpPr>
            <a:spLocks noChangeArrowheads="1"/>
          </p:cNvSpPr>
          <p:nvPr/>
        </p:nvSpPr>
        <p:spPr bwMode="auto">
          <a:xfrm>
            <a:off x="55563" y="538163"/>
            <a:ext cx="3168650" cy="11112"/>
          </a:xfrm>
          <a:prstGeom prst="rect">
            <a:avLst/>
          </a:prstGeom>
          <a:gradFill rotWithShape="1">
            <a:gsLst>
              <a:gs pos="0">
                <a:srgbClr val="126C4A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08" name="Rectangle 809"/>
          <p:cNvSpPr>
            <a:spLocks noChangeArrowheads="1"/>
          </p:cNvSpPr>
          <p:nvPr/>
        </p:nvSpPr>
        <p:spPr bwMode="auto">
          <a:xfrm>
            <a:off x="6681788" y="538163"/>
            <a:ext cx="3168650" cy="11112"/>
          </a:xfrm>
          <a:prstGeom prst="rect">
            <a:avLst/>
          </a:prstGeom>
          <a:gradFill rotWithShape="1">
            <a:gsLst>
              <a:gs pos="0">
                <a:srgbClr val="126C4A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109" name="Picture 48" descr="C:\Users\Irene\Desktop\_ P o s t e r s_\LOGO_SANT ANN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79388" y="1805049"/>
            <a:ext cx="1503972" cy="38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810" y="1392136"/>
            <a:ext cx="109681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8828" y="2666505"/>
            <a:ext cx="1109664" cy="110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 b="26974"/>
          <a:stretch>
            <a:fillRect/>
          </a:stretch>
        </p:blipFill>
        <p:spPr bwMode="auto">
          <a:xfrm>
            <a:off x="264226" y="4003130"/>
            <a:ext cx="990600" cy="117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 l="25807" r="24462"/>
          <a:stretch>
            <a:fillRect/>
          </a:stretch>
        </p:blipFill>
        <p:spPr bwMode="auto">
          <a:xfrm>
            <a:off x="180389" y="5088317"/>
            <a:ext cx="1219918" cy="122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29550" y="5838825"/>
            <a:ext cx="9525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79499" y="658891"/>
            <a:ext cx="3028950" cy="81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10050" y="5486400"/>
            <a:ext cx="2857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0625" y="5486400"/>
            <a:ext cx="2857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19625" y="5486400"/>
            <a:ext cx="2857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81625" y="5476875"/>
            <a:ext cx="285750" cy="19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50784" y="1876424"/>
            <a:ext cx="2345975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24100" y="0"/>
            <a:ext cx="47704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1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29300" y="0"/>
            <a:ext cx="47704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1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253870" y="0"/>
            <a:ext cx="47704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Rectangle 89"/>
          <p:cNvSpPr>
            <a:spLocks noChangeArrowheads="1"/>
          </p:cNvSpPr>
          <p:nvPr/>
        </p:nvSpPr>
        <p:spPr bwMode="auto">
          <a:xfrm>
            <a:off x="3166423" y="765937"/>
            <a:ext cx="34798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>
            <a:scene3d>
              <a:camera prst="orthographicFront"/>
              <a:lightRig rig="threePt" dir="t"/>
            </a:scene3d>
            <a:sp3d>
              <a:bevelT w="19050" h="88900"/>
            </a:sp3d>
          </a:bodyPr>
          <a:lstStyle/>
          <a:p>
            <a:pPr defTabSz="957263">
              <a:spcBef>
                <a:spcPct val="20000"/>
              </a:spcBef>
              <a:tabLst>
                <a:tab pos="187325" algn="l"/>
              </a:tabLst>
            </a:pPr>
            <a:r>
              <a:rPr lang="it-IT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PROJECT INFORMATION</a:t>
            </a:r>
            <a:endParaRPr lang="it-IT" sz="1600" b="1" dirty="0">
              <a:solidFill>
                <a:schemeClr val="tx2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" name="Rectangle 89"/>
          <p:cNvSpPr>
            <a:spLocks noChangeArrowheads="1"/>
          </p:cNvSpPr>
          <p:nvPr/>
        </p:nvSpPr>
        <p:spPr bwMode="auto">
          <a:xfrm>
            <a:off x="6435725" y="1335087"/>
            <a:ext cx="35941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>
            <a:scene3d>
              <a:camera prst="orthographicFront"/>
              <a:lightRig rig="threePt" dir="t"/>
            </a:scene3d>
            <a:sp3d>
              <a:bevelT w="19050" h="88900"/>
            </a:sp3d>
          </a:bodyPr>
          <a:lstStyle/>
          <a:p>
            <a:pPr defTabSz="957263">
              <a:spcBef>
                <a:spcPct val="20000"/>
              </a:spcBef>
              <a:tabLst>
                <a:tab pos="187325" algn="l"/>
              </a:tabLst>
            </a:pPr>
            <a:r>
              <a:rPr lang="it-IT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A ROBOTIC SENSE OF MOVEMENT</a:t>
            </a:r>
            <a:endParaRPr lang="it-IT" sz="1600" b="1" dirty="0">
              <a:solidFill>
                <a:schemeClr val="tx2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0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2568" y="95000"/>
            <a:ext cx="437655" cy="2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05" y="116772"/>
            <a:ext cx="437655" cy="2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51664" y="116772"/>
            <a:ext cx="437655" cy="2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tangolo arrotondato 77"/>
          <p:cNvSpPr/>
          <p:nvPr/>
        </p:nvSpPr>
        <p:spPr bwMode="auto">
          <a:xfrm>
            <a:off x="3952875" y="6577013"/>
            <a:ext cx="1928813" cy="2174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957263">
              <a:defRPr/>
            </a:pPr>
            <a:r>
              <a:rPr lang="en-US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www.robosom.eu</a:t>
            </a:r>
            <a:endParaRPr lang="it-IT" sz="1400" b="1" dirty="0">
              <a:solidFill>
                <a:schemeClr val="tx2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Rettangolo arrotondato 76"/>
          <p:cNvSpPr/>
          <p:nvPr/>
        </p:nvSpPr>
        <p:spPr bwMode="auto">
          <a:xfrm>
            <a:off x="223283" y="3552936"/>
            <a:ext cx="1169581" cy="2018524"/>
          </a:xfrm>
          <a:prstGeom prst="roundRect">
            <a:avLst/>
          </a:prstGeom>
          <a:solidFill>
            <a:schemeClr val="bg2">
              <a:alpha val="2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57263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055" name="Line 92"/>
          <p:cNvSpPr>
            <a:spLocks noChangeShapeType="1"/>
          </p:cNvSpPr>
          <p:nvPr/>
        </p:nvSpPr>
        <p:spPr bwMode="auto">
          <a:xfrm>
            <a:off x="0" y="6713538"/>
            <a:ext cx="33147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6" name="Line 93"/>
          <p:cNvSpPr>
            <a:spLocks noChangeShapeType="1"/>
          </p:cNvSpPr>
          <p:nvPr/>
        </p:nvSpPr>
        <p:spPr bwMode="auto">
          <a:xfrm>
            <a:off x="0" y="476250"/>
            <a:ext cx="0" cy="623728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7" name="Line 96"/>
          <p:cNvSpPr>
            <a:spLocks noChangeShapeType="1"/>
          </p:cNvSpPr>
          <p:nvPr/>
        </p:nvSpPr>
        <p:spPr bwMode="auto">
          <a:xfrm>
            <a:off x="9906000" y="476250"/>
            <a:ext cx="0" cy="623728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8" name="Line 172"/>
          <p:cNvSpPr>
            <a:spLocks noChangeShapeType="1"/>
          </p:cNvSpPr>
          <p:nvPr/>
        </p:nvSpPr>
        <p:spPr bwMode="auto">
          <a:xfrm>
            <a:off x="3314700" y="6713538"/>
            <a:ext cx="32766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9" name="Line 174"/>
          <p:cNvSpPr>
            <a:spLocks noChangeShapeType="1"/>
          </p:cNvSpPr>
          <p:nvPr/>
        </p:nvSpPr>
        <p:spPr bwMode="auto">
          <a:xfrm>
            <a:off x="6591300" y="6713538"/>
            <a:ext cx="33147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87" name="Rectangle 89"/>
          <p:cNvSpPr>
            <a:spLocks noChangeArrowheads="1"/>
          </p:cNvSpPr>
          <p:nvPr/>
        </p:nvSpPr>
        <p:spPr bwMode="auto">
          <a:xfrm>
            <a:off x="-260350" y="754062"/>
            <a:ext cx="34798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>
            <a:scene3d>
              <a:camera prst="orthographicFront"/>
              <a:lightRig rig="threePt" dir="t"/>
            </a:scene3d>
            <a:sp3d>
              <a:bevelT w="19050" h="88900"/>
            </a:sp3d>
          </a:bodyPr>
          <a:lstStyle/>
          <a:p>
            <a:pPr defTabSz="957263">
              <a:spcBef>
                <a:spcPct val="20000"/>
              </a:spcBef>
              <a:tabLst>
                <a:tab pos="187325" algn="l"/>
              </a:tabLst>
            </a:pPr>
            <a:r>
              <a:rPr lang="it-IT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OBJECTIVES</a:t>
            </a:r>
            <a:endParaRPr lang="it-IT" sz="1600" b="1" dirty="0">
              <a:solidFill>
                <a:schemeClr val="tx2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3" name="Rettangolo arrotondato 82"/>
          <p:cNvSpPr/>
          <p:nvPr/>
        </p:nvSpPr>
        <p:spPr bwMode="auto">
          <a:xfrm>
            <a:off x="7381875" y="6567488"/>
            <a:ext cx="1928813" cy="2174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957263">
              <a:defRPr/>
            </a:pPr>
            <a:r>
              <a:rPr lang="en-US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www.robosom.eu</a:t>
            </a:r>
            <a:endParaRPr lang="it-IT" sz="1400" b="1" dirty="0">
              <a:solidFill>
                <a:schemeClr val="tx2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9" name="Rettangolo arrotondato 88"/>
          <p:cNvSpPr/>
          <p:nvPr/>
        </p:nvSpPr>
        <p:spPr bwMode="auto">
          <a:xfrm>
            <a:off x="595313" y="6557963"/>
            <a:ext cx="1928812" cy="2174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957263">
              <a:defRPr/>
            </a:pPr>
            <a:r>
              <a:rPr lang="en-US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www.robosom.eu</a:t>
            </a:r>
            <a:endParaRPr lang="it-IT" sz="1400" b="1" dirty="0">
              <a:solidFill>
                <a:schemeClr val="tx2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91" name="Line 318"/>
          <p:cNvSpPr>
            <a:spLocks noChangeShapeType="1"/>
          </p:cNvSpPr>
          <p:nvPr/>
        </p:nvSpPr>
        <p:spPr bwMode="auto">
          <a:xfrm>
            <a:off x="-20638" y="323850"/>
            <a:ext cx="32813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lIns="360000" tIns="108000" rIns="360000" bIns="108000"/>
          <a:lstStyle/>
          <a:p>
            <a:endParaRPr lang="it-IT"/>
          </a:p>
        </p:txBody>
      </p:sp>
      <p:sp>
        <p:nvSpPr>
          <p:cNvPr id="2092" name="Line 322"/>
          <p:cNvSpPr>
            <a:spLocks noChangeShapeType="1"/>
          </p:cNvSpPr>
          <p:nvPr/>
        </p:nvSpPr>
        <p:spPr bwMode="auto">
          <a:xfrm>
            <a:off x="3260725" y="323850"/>
            <a:ext cx="32861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lIns="360000" tIns="108000" rIns="360000" bIns="108000"/>
          <a:lstStyle/>
          <a:p>
            <a:endParaRPr lang="it-IT"/>
          </a:p>
        </p:txBody>
      </p:sp>
      <p:sp>
        <p:nvSpPr>
          <p:cNvPr id="2093" name="Line 324"/>
          <p:cNvSpPr>
            <a:spLocks noChangeShapeType="1"/>
          </p:cNvSpPr>
          <p:nvPr/>
        </p:nvSpPr>
        <p:spPr bwMode="auto">
          <a:xfrm>
            <a:off x="6546850" y="323850"/>
            <a:ext cx="33591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lIns="360000" tIns="108000" rIns="360000" bIns="108000"/>
          <a:lstStyle/>
          <a:p>
            <a:endParaRPr lang="it-IT"/>
          </a:p>
        </p:txBody>
      </p:sp>
      <p:sp>
        <p:nvSpPr>
          <p:cNvPr id="2094" name="Rectangle 809"/>
          <p:cNvSpPr>
            <a:spLocks noChangeArrowheads="1"/>
          </p:cNvSpPr>
          <p:nvPr/>
        </p:nvSpPr>
        <p:spPr bwMode="auto">
          <a:xfrm>
            <a:off x="3368675" y="538163"/>
            <a:ext cx="3168650" cy="11112"/>
          </a:xfrm>
          <a:prstGeom prst="rect">
            <a:avLst/>
          </a:prstGeom>
          <a:gradFill rotWithShape="1">
            <a:gsLst>
              <a:gs pos="0">
                <a:srgbClr val="126C4A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97" name="Picture 72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73925" y="142875"/>
            <a:ext cx="322263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00" name="Picture 72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75" y="142875"/>
            <a:ext cx="322263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03" name="Picture 72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238" y="142875"/>
            <a:ext cx="322262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06" name="Rectangle 809"/>
          <p:cNvSpPr>
            <a:spLocks noChangeArrowheads="1"/>
          </p:cNvSpPr>
          <p:nvPr/>
        </p:nvSpPr>
        <p:spPr bwMode="auto">
          <a:xfrm>
            <a:off x="55563" y="538163"/>
            <a:ext cx="3168650" cy="11112"/>
          </a:xfrm>
          <a:prstGeom prst="rect">
            <a:avLst/>
          </a:prstGeom>
          <a:gradFill rotWithShape="1">
            <a:gsLst>
              <a:gs pos="0">
                <a:srgbClr val="126C4A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08" name="Rectangle 809"/>
          <p:cNvSpPr>
            <a:spLocks noChangeArrowheads="1"/>
          </p:cNvSpPr>
          <p:nvPr/>
        </p:nvSpPr>
        <p:spPr bwMode="auto">
          <a:xfrm>
            <a:off x="6681788" y="538163"/>
            <a:ext cx="3168650" cy="11112"/>
          </a:xfrm>
          <a:prstGeom prst="rect">
            <a:avLst/>
          </a:prstGeom>
          <a:gradFill rotWithShape="1">
            <a:gsLst>
              <a:gs pos="0">
                <a:srgbClr val="126C4A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4100" y="0"/>
            <a:ext cx="47704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9300" y="0"/>
            <a:ext cx="47704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3869" y="0"/>
            <a:ext cx="47704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Rectangle 89"/>
          <p:cNvSpPr>
            <a:spLocks noChangeArrowheads="1"/>
          </p:cNvSpPr>
          <p:nvPr/>
        </p:nvSpPr>
        <p:spPr bwMode="auto">
          <a:xfrm>
            <a:off x="3041059" y="744537"/>
            <a:ext cx="34798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>
            <a:scene3d>
              <a:camera prst="orthographicFront"/>
              <a:lightRig rig="threePt" dir="t"/>
            </a:scene3d>
            <a:sp3d>
              <a:bevelT w="19050" h="88900"/>
            </a:sp3d>
          </a:bodyPr>
          <a:lstStyle/>
          <a:p>
            <a:pPr defTabSz="957263">
              <a:spcBef>
                <a:spcPct val="20000"/>
              </a:spcBef>
              <a:tabLst>
                <a:tab pos="187325" algn="l"/>
              </a:tabLst>
            </a:pPr>
            <a:r>
              <a:rPr lang="it-IT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THE SENSE OF MOVEMENT</a:t>
            </a:r>
            <a:endParaRPr lang="it-IT" sz="1600" b="1" dirty="0">
              <a:solidFill>
                <a:schemeClr val="tx2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" name="Text Box 534"/>
          <p:cNvSpPr txBox="1">
            <a:spLocks noChangeArrowheads="1"/>
          </p:cNvSpPr>
          <p:nvPr/>
        </p:nvSpPr>
        <p:spPr bwMode="auto">
          <a:xfrm>
            <a:off x="200025" y="1085850"/>
            <a:ext cx="2581275" cy="263587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lIns="95784" tIns="47892" rIns="95784" bIns="47892">
            <a:spAutoFit/>
          </a:bodyPr>
          <a:lstStyle/>
          <a:p>
            <a:pPr algn="just"/>
            <a:r>
              <a:rPr lang="en-US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RoboSoM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aims at </a:t>
            </a:r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study and robotic implementation of a model of the sense of movement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that endows a humanoid robot with advanced perception and action capabilities in biped locomotion, based on a unified inertial reference frame and on predictive behavior</a:t>
            </a:r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implementation in a very advanced humanoid robot will lead to enhanced performance in the real world, in terms of capability of accomplishing practical and helpful tasks.  </a:t>
            </a:r>
          </a:p>
          <a:p>
            <a:r>
              <a:rPr lang="en-US" sz="1100" dirty="0" smtClean="0"/>
              <a:t> </a:t>
            </a:r>
            <a:endParaRPr lang="en-US" sz="1100" dirty="0"/>
          </a:p>
        </p:txBody>
      </p:sp>
      <p:pic>
        <p:nvPicPr>
          <p:cNvPr id="1026" name="Picture 2" descr="wabi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63" y="3625702"/>
            <a:ext cx="1184902" cy="2039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12592" y="4189229"/>
            <a:ext cx="1208955" cy="2130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Text Box 534"/>
          <p:cNvSpPr txBox="1">
            <a:spLocks noChangeArrowheads="1"/>
          </p:cNvSpPr>
          <p:nvPr/>
        </p:nvSpPr>
        <p:spPr bwMode="auto">
          <a:xfrm>
            <a:off x="3199158" y="1054925"/>
            <a:ext cx="3118515" cy="297443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lIns="95784" tIns="47892" rIns="95784" bIns="47892">
            <a:spAutoFit/>
          </a:bodyPr>
          <a:lstStyle/>
          <a:p>
            <a:pPr algn="just"/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Two main ideas relate to the concept of sense of movement: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integration of a variety of sensory signals, mostly </a:t>
            </a:r>
            <a:r>
              <a:rPr lang="en-US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proprioceptive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the brain uses this information to generate a </a:t>
            </a:r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unified inertial reference frame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centred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the head, that allows whole-body coordinated movements and head-oriented locomotion;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humans, perception is not just the interpretation of sensory signals, but a </a:t>
            </a:r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prediction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of consequences of actions. Perception can be defined as a </a:t>
            </a:r>
            <a:r>
              <a:rPr lang="en-US" sz="11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simulated action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perceptual activity is not confined to the interpretation of sensory information but  it anticipates the consequences of action (</a:t>
            </a:r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Expected Perception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r>
              <a:rPr lang="en-US" sz="1100" dirty="0" smtClean="0"/>
              <a:t> </a:t>
            </a:r>
            <a:endParaRPr lang="en-US" sz="1100" dirty="0"/>
          </a:p>
        </p:txBody>
      </p:sp>
      <p:sp>
        <p:nvSpPr>
          <p:cNvPr id="55" name="Rettangolo arrotondato 54"/>
          <p:cNvSpPr/>
          <p:nvPr/>
        </p:nvSpPr>
        <p:spPr bwMode="auto">
          <a:xfrm>
            <a:off x="1492101" y="4183802"/>
            <a:ext cx="1251098" cy="2078775"/>
          </a:xfrm>
          <a:prstGeom prst="roundRect">
            <a:avLst/>
          </a:prstGeom>
          <a:solidFill>
            <a:schemeClr val="bg2">
              <a:alpha val="2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57263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56" name="Rectangle 89"/>
          <p:cNvSpPr>
            <a:spLocks noChangeArrowheads="1"/>
          </p:cNvSpPr>
          <p:nvPr/>
        </p:nvSpPr>
        <p:spPr bwMode="auto">
          <a:xfrm>
            <a:off x="3327990" y="4008040"/>
            <a:ext cx="3094076" cy="55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>
            <a:scene3d>
              <a:camera prst="orthographicFront"/>
              <a:lightRig rig="threePt" dir="t"/>
            </a:scene3d>
            <a:sp3d>
              <a:bevelT w="19050" h="88900"/>
            </a:sp3d>
          </a:bodyPr>
          <a:lstStyle/>
          <a:p>
            <a:pPr defTabSz="957263">
              <a:spcBef>
                <a:spcPct val="20000"/>
              </a:spcBef>
              <a:tabLst>
                <a:tab pos="187325" algn="l"/>
              </a:tabLst>
            </a:pPr>
            <a:r>
              <a:rPr lang="it-IT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MODELS OF GAZE-GUIDED LOCOMOTION TRAJECTORIES</a:t>
            </a:r>
            <a:endParaRPr lang="it-IT" sz="1600" b="1" dirty="0">
              <a:solidFill>
                <a:schemeClr val="tx2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Text Box 534"/>
          <p:cNvSpPr txBox="1">
            <a:spLocks noChangeArrowheads="1"/>
          </p:cNvSpPr>
          <p:nvPr/>
        </p:nvSpPr>
        <p:spPr bwMode="auto">
          <a:xfrm>
            <a:off x="4444410" y="4806916"/>
            <a:ext cx="1881963" cy="178949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lIns="95784" tIns="47892" rIns="95784" bIns="47892">
            <a:spAutoFit/>
          </a:bodyPr>
          <a:lstStyle/>
          <a:p>
            <a:pPr algn="just"/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Neuroscientists and mathematicians design the </a:t>
            </a:r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experiments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to perform on </a:t>
            </a:r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human locomotion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based on the current relevant advances and the knowledge needed in Robotics and Neuroscience research. </a:t>
            </a:r>
          </a:p>
          <a:p>
            <a:pPr algn="just"/>
            <a:endParaRPr lang="en-US" sz="1100" dirty="0"/>
          </a:p>
        </p:txBody>
      </p:sp>
      <p:sp>
        <p:nvSpPr>
          <p:cNvPr id="58" name="Text Box 534"/>
          <p:cNvSpPr txBox="1">
            <a:spLocks noChangeArrowheads="1"/>
          </p:cNvSpPr>
          <p:nvPr/>
        </p:nvSpPr>
        <p:spPr bwMode="auto">
          <a:xfrm>
            <a:off x="6730408" y="884347"/>
            <a:ext cx="2998383" cy="212804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lIns="95784" tIns="47892" rIns="95784" bIns="47892">
            <a:spAutoFit/>
          </a:bodyPr>
          <a:lstStyle/>
          <a:p>
            <a:pPr algn="just"/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scientific objective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is to validate the new and extended model of whole-body coordination in human walking. </a:t>
            </a:r>
          </a:p>
          <a:p>
            <a:pPr algn="just"/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methodology of the human experiments used to capture </a:t>
            </a:r>
            <a:r>
              <a:rPr lang="en-US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locomotor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path and gaze movements will require VICON motion system and eye tracker system.</a:t>
            </a:r>
          </a:p>
          <a:p>
            <a:pPr algn="just"/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Exchanges between neuroscience and robotics are the </a:t>
            </a:r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key point 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 the human model integration to the </a:t>
            </a:r>
            <a:r>
              <a:rPr lang="en-US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RoboSoM</a:t>
            </a:r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system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1100" dirty="0" smtClean="0"/>
              <a:t> </a:t>
            </a:r>
            <a:endParaRPr lang="en-US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100" dirty="0" smtClean="0"/>
              <a:t> </a:t>
            </a:r>
            <a:endParaRPr lang="en-US" sz="11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6725" y="4750130"/>
            <a:ext cx="1190477" cy="1806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" name="Rettangolo arrotondato 60"/>
          <p:cNvSpPr/>
          <p:nvPr/>
        </p:nvSpPr>
        <p:spPr bwMode="auto">
          <a:xfrm>
            <a:off x="3338624" y="4809506"/>
            <a:ext cx="1116418" cy="1676354"/>
          </a:xfrm>
          <a:prstGeom prst="roundRect">
            <a:avLst/>
          </a:prstGeom>
          <a:solidFill>
            <a:schemeClr val="bg2">
              <a:alpha val="2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57263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6772940" y="3200399"/>
            <a:ext cx="293458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final objective of the </a:t>
            </a:r>
            <a:r>
              <a:rPr lang="en-US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RoboSoM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project is the </a:t>
            </a:r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integration of the visual apparatus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the robotic biped platform, able to execute head stabilization during locomotion, and the </a:t>
            </a:r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implementation of the human-gaze guided locomotion model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6761064" y="4562058"/>
            <a:ext cx="19673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robot 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will be able to: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straight walk to </a:t>
            </a:r>
            <a:endParaRPr lang="en-US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reach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visual </a:t>
            </a:r>
            <a:endParaRPr lang="en-US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target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also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with </a:t>
            </a:r>
          </a:p>
          <a:p>
            <a:pPr algn="just"/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obstacles</a:t>
            </a:r>
            <a:endParaRPr lang="en-US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avoidance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follow a moving </a:t>
            </a:r>
            <a:endParaRPr lang="en-US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target</a:t>
            </a:r>
            <a:endParaRPr lang="en-US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free walk in </a:t>
            </a:r>
            <a:endParaRPr lang="en-US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different 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endParaRPr lang="en-US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unknowing environment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43" name="Rettangolo arrotondato 42"/>
          <p:cNvSpPr/>
          <p:nvPr/>
        </p:nvSpPr>
        <p:spPr bwMode="auto">
          <a:xfrm>
            <a:off x="8063345" y="4821382"/>
            <a:ext cx="1555668" cy="1401288"/>
          </a:xfrm>
          <a:prstGeom prst="roundRect">
            <a:avLst/>
          </a:prstGeom>
          <a:solidFill>
            <a:schemeClr val="bg2">
              <a:alpha val="2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57263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4" name="Rectangle 89"/>
          <p:cNvSpPr>
            <a:spLocks noChangeArrowheads="1"/>
          </p:cNvSpPr>
          <p:nvPr/>
        </p:nvSpPr>
        <p:spPr bwMode="auto">
          <a:xfrm>
            <a:off x="6631319" y="2888771"/>
            <a:ext cx="3274681" cy="36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>
            <a:scene3d>
              <a:camera prst="orthographicFront"/>
              <a:lightRig rig="threePt" dir="t"/>
            </a:scene3d>
            <a:sp3d>
              <a:bevelT w="19050" h="88900"/>
            </a:sp3d>
          </a:bodyPr>
          <a:lstStyle/>
          <a:p>
            <a:pPr defTabSz="957263">
              <a:spcBef>
                <a:spcPct val="20000"/>
              </a:spcBef>
              <a:tabLst>
                <a:tab pos="187325" algn="l"/>
              </a:tabLst>
            </a:pPr>
            <a:r>
              <a:rPr lang="it-IT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EXPECTED RESULTS</a:t>
            </a:r>
            <a:endParaRPr lang="it-IT" sz="1600" b="1" dirty="0">
              <a:solidFill>
                <a:schemeClr val="tx2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5541" y="95000"/>
            <a:ext cx="437655" cy="2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78955" y="95000"/>
            <a:ext cx="437655" cy="2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09008" y="95000"/>
            <a:ext cx="437655" cy="2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Immagine 48"/>
          <p:cNvPicPr/>
          <p:nvPr/>
        </p:nvPicPr>
        <p:blipFill>
          <a:blip r:embed="rId9" cstate="print"/>
          <a:srcRect l="16630" t="10187" r="61984" b="60106"/>
          <a:stretch>
            <a:fillRect/>
          </a:stretch>
        </p:blipFill>
        <p:spPr bwMode="auto">
          <a:xfrm>
            <a:off x="1895249" y="3365649"/>
            <a:ext cx="724104" cy="744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Rettangolo arrotondato 49"/>
          <p:cNvSpPr/>
          <p:nvPr/>
        </p:nvSpPr>
        <p:spPr bwMode="auto">
          <a:xfrm>
            <a:off x="1935678" y="3408219"/>
            <a:ext cx="629391" cy="641267"/>
          </a:xfrm>
          <a:prstGeom prst="roundRect">
            <a:avLst/>
          </a:prstGeom>
          <a:solidFill>
            <a:schemeClr val="bg2">
              <a:alpha val="2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957263">
              <a:defRPr/>
            </a:pPr>
            <a:endParaRPr lang="it-IT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46806" y="4845132"/>
            <a:ext cx="1592483" cy="1389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A8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A8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497</Words>
  <Application>Microsoft Office PowerPoint</Application>
  <PresentationFormat>A4 (21x29,7 cm)</PresentationFormat>
  <Paragraphs>66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Struttura predefinita</vt:lpstr>
      <vt:lpstr>Diapositiva 1</vt:lpstr>
      <vt:lpstr>Diapositiva 2</vt:lpstr>
    </vt:vector>
  </TitlesOfParts>
  <Company>Scuola Superiore Sant'Anna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Irene Mannari</dc:creator>
  <cp:lastModifiedBy>Elena Franchi</cp:lastModifiedBy>
  <cp:revision>290</cp:revision>
  <cp:lastPrinted>2009-10-28T15:08:37Z</cp:lastPrinted>
  <dcterms:created xsi:type="dcterms:W3CDTF">2004-03-17T11:51:29Z</dcterms:created>
  <dcterms:modified xsi:type="dcterms:W3CDTF">2010-12-10T13:08:48Z</dcterms:modified>
</cp:coreProperties>
</file>